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
  </p:notesMasterIdLst>
  <p:sldIdLst>
    <p:sldId id="257" r:id="rId2"/>
    <p:sldId id="264" r:id="rId3"/>
    <p:sldId id="265" r:id="rId4"/>
    <p:sldId id="260" r:id="rId5"/>
    <p:sldId id="261" r:id="rId6"/>
    <p:sldId id="262" r:id="rId7"/>
    <p:sldId id="263" r:id="rId8"/>
  </p:sldIdLst>
  <p:sldSz cx="12192000" cy="6858000"/>
  <p:notesSz cx="6858000" cy="9144000"/>
  <p:custDataLst>
    <p:tags r:id="rId10"/>
  </p:custDataLst>
  <p:defaultText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69796" autoAdjust="0"/>
  </p:normalViewPr>
  <p:slideViewPr>
    <p:cSldViewPr snapToGrid="0">
      <p:cViewPr varScale="1">
        <p:scale>
          <a:sx n="30" d="100"/>
          <a:sy n="30" d="100"/>
        </p:scale>
        <p:origin x="1084" y="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tags" Target="tags/tag1.xml"/><Relationship Id="rId4" Type="http://schemas.openxmlformats.org/officeDocument/2006/relationships/slide" Target="slides/slide3.xml"/><Relationship Id="rId9" Type="http://schemas.openxmlformats.org/officeDocument/2006/relationships/notesMaster" Target="notesMasters/notesMaster1.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9EC03D9-FA42-4A82-B036-806EBABC925A}" type="datetimeFigureOut">
              <a:rPr lang="nl-NL" smtClean="0"/>
              <a:t>16-9-2022</a:t>
            </a:fld>
            <a:endParaRPr lang="nl-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A7E88A8-51FC-41ED-A522-8676A1787046}" type="slidenum">
              <a:rPr lang="nl-NL" smtClean="0"/>
              <a:t>‹#›</a:t>
            </a:fld>
            <a:endParaRPr lang="nl-NL"/>
          </a:p>
        </p:txBody>
      </p:sp>
    </p:spTree>
    <p:extLst>
      <p:ext uri="{BB962C8B-B14F-4D97-AF65-F5344CB8AC3E}">
        <p14:creationId xmlns:p14="http://schemas.microsoft.com/office/powerpoint/2010/main" val="4282462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docs.microsoft.com/en-us/azure/cloud-adoption-framework/ready/landing-zone/design-area/resource-org-management-groups"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docs.microsoft.com/en-us/azure/cloud-adoption-framework/ready/landing-zone/design-area/resource-org-management-groups"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C9D1D9"/>
                </a:solidFill>
                <a:effectLst/>
                <a:latin typeface="-apple-system"/>
              </a:rPr>
              <a:t>The Enterprise-Scale architecture represents the strategic design path and target technical state for the customer's Azure environment. It will continue to evolve in lockstep with the Azure platform and is ultimately defined by the various design decisions the customer organization must make to define their Azure journey.</a:t>
            </a:r>
          </a:p>
          <a:p>
            <a:pPr algn="l"/>
            <a:r>
              <a:rPr lang="en-US" b="0" i="0" dirty="0">
                <a:solidFill>
                  <a:srgbClr val="C9D1D9"/>
                </a:solidFill>
                <a:effectLst/>
                <a:latin typeface="-apple-system"/>
              </a:rPr>
              <a:t>It is important to highlight that not all enterprises adopt Azure in the same way, and as a result the Enterprise-Scale architecture may vary between customers. Ultimately, the technical considerations and design recommendations presented within this playbook may yield different trade-offs based on the customer scenario. Some variation is therefore expected, but provided core recommendations are followed, the resultant target architecture will position the customer on a path to sustainable scale.</a:t>
            </a:r>
          </a:p>
          <a:p>
            <a:endParaRPr lang="en-US" dirty="0"/>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2</a:t>
            </a:fld>
            <a:endParaRPr lang="en-US"/>
          </a:p>
        </p:txBody>
      </p:sp>
    </p:spTree>
    <p:extLst>
      <p:ext uri="{BB962C8B-B14F-4D97-AF65-F5344CB8AC3E}">
        <p14:creationId xmlns:p14="http://schemas.microsoft.com/office/powerpoint/2010/main" val="2805606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pPr algn="l"/>
            <a:r>
              <a:rPr lang="en-US" b="1" i="0" dirty="0">
                <a:solidFill>
                  <a:srgbClr val="C9D1D9"/>
                </a:solidFill>
                <a:effectLst/>
                <a:latin typeface="-apple-system"/>
              </a:rPr>
              <a:t>Landing Zones Definition</a:t>
            </a:r>
          </a:p>
          <a:p>
            <a:pPr algn="l"/>
            <a:r>
              <a:rPr lang="en-US" b="0" i="0" dirty="0">
                <a:solidFill>
                  <a:srgbClr val="C9D1D9"/>
                </a:solidFill>
                <a:effectLst/>
                <a:latin typeface="-apple-system"/>
              </a:rPr>
              <a:t>Within the context of the Enterprise-Scale architecture, a "Landing Zone" is a logical construct capturing everything that must be true to enable application migrations and development at an Enterprise-Scale in Azure. It considers all platform Resources that are required to support the customer's application portfolio and does not differentiate between IaaS or PaaS.</a:t>
            </a:r>
          </a:p>
          <a:p>
            <a:pPr algn="l"/>
            <a:r>
              <a:rPr lang="en-US" b="0" i="0" dirty="0">
                <a:solidFill>
                  <a:srgbClr val="C9D1D9"/>
                </a:solidFill>
                <a:effectLst/>
                <a:latin typeface="-apple-system"/>
              </a:rPr>
              <a:t>Every large enterprise software estate will encompass a myriad of application archetypes and each Landing Zone essentially represents the common elements, such as networking and IAM, that are shared across instances of these archetypes and must be in place to ensure that migrating applications have access to requisite components when deployed. Each Landing Zone must consequently be designed and deployed in accordance with the requirements of archetypes within the customer's application portfolio.</a:t>
            </a:r>
          </a:p>
          <a:p>
            <a:pPr algn="l"/>
            <a:r>
              <a:rPr lang="en-US" b="0" i="0" dirty="0">
                <a:solidFill>
                  <a:srgbClr val="C9D1D9"/>
                </a:solidFill>
                <a:effectLst/>
                <a:latin typeface="-apple-system"/>
              </a:rPr>
              <a:t>The principle purpose of the "Landing Zones" is therefore to ensure that when an application lands on Azure, the required "plumbing" is already in place, providing greater agility and compliance with enterprise security and governance requirements.</a:t>
            </a:r>
          </a:p>
          <a:p>
            <a:pPr algn="l"/>
            <a:endParaRPr lang="en-US" b="0" i="0" dirty="0">
              <a:solidFill>
                <a:srgbClr val="C9D1D9"/>
              </a:solidFill>
              <a:effectLst/>
              <a:latin typeface="-apple-system"/>
            </a:endParaRPr>
          </a:p>
          <a:p>
            <a:pPr algn="l"/>
            <a:r>
              <a:rPr lang="en-US" b="0" i="1" dirty="0">
                <a:solidFill>
                  <a:srgbClr val="C9D1D9"/>
                </a:solidFill>
                <a:effectLst/>
                <a:latin typeface="-apple-system"/>
              </a:rPr>
              <a:t>Using an analogy, this is similar to how city utilities such as water, gas, and electricity are accessible before new houses are constructed. In this context, the network, IAM, policies, management, and monitoring are shared 'utility' services that must be readily available to help streamline the application migration process.</a:t>
            </a:r>
            <a:endParaRPr lang="en-US" b="0" i="0" dirty="0">
              <a:solidFill>
                <a:srgbClr val="C9D1D9"/>
              </a:solidFill>
              <a:effectLst/>
              <a:latin typeface="-apple-system"/>
            </a:endParaRPr>
          </a:p>
          <a:p>
            <a:br>
              <a:rPr lang="en-US" dirty="0"/>
            </a:br>
            <a:endParaRPr lang="en-US" b="0" i="0" dirty="0">
              <a:solidFill>
                <a:srgbClr val="C9D1D9"/>
              </a:solidFill>
              <a:effectLst/>
              <a:latin typeface="-apple-system"/>
            </a:endParaRP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3</a:t>
            </a:fld>
            <a:endParaRPr lang="en-US"/>
          </a:p>
        </p:txBody>
      </p:sp>
    </p:spTree>
    <p:extLst>
      <p:ext uri="{BB962C8B-B14F-4D97-AF65-F5344CB8AC3E}">
        <p14:creationId xmlns:p14="http://schemas.microsoft.com/office/powerpoint/2010/main" val="1136150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E6E6E6"/>
                </a:solidFill>
                <a:effectLst/>
                <a:latin typeface="Segoe UI" panose="020B0502040204020203" pitchFamily="34" charset="0"/>
              </a:rPr>
              <a:t>Subscription democratization</a:t>
            </a:r>
          </a:p>
          <a:p>
            <a:pPr algn="l"/>
            <a:r>
              <a:rPr lang="en-US" b="0" i="0" dirty="0">
                <a:solidFill>
                  <a:srgbClr val="E6E6E6"/>
                </a:solidFill>
                <a:effectLst/>
                <a:latin typeface="Segoe UI" panose="020B0502040204020203" pitchFamily="34" charset="0"/>
              </a:rPr>
              <a:t>Utilize subscriptions as a unit of management and scale to accelerate application migrations and new application development. Align subscriptions with business needs and priorities to support business areas and portfolio owners. Subscriptions should be provided to business units to support the design, development, and testing of new workloads and migration of existing workloads.</a:t>
            </a:r>
          </a:p>
          <a:p>
            <a:pPr algn="l"/>
            <a:r>
              <a:rPr lang="en-US" b="0" i="0" dirty="0">
                <a:solidFill>
                  <a:srgbClr val="E6E6E6"/>
                </a:solidFill>
                <a:effectLst/>
                <a:latin typeface="Segoe UI" panose="020B0502040204020203" pitchFamily="34" charset="0"/>
              </a:rPr>
              <a:t>To enable the organization to operate effectively at scale, support a subscription with suitable </a:t>
            </a:r>
            <a:r>
              <a:rPr lang="en-US" b="0" i="0" u="none" strike="noStrike" dirty="0">
                <a:solidFill>
                  <a:srgbClr val="E6E6E6"/>
                </a:solidFill>
                <a:effectLst/>
                <a:latin typeface="Segoe UI" panose="020B0502040204020203" pitchFamily="34" charset="0"/>
                <a:hlinkClick r:id="rId3"/>
              </a:rPr>
              <a:t>Management Group hierarchy</a:t>
            </a:r>
            <a:r>
              <a:rPr lang="en-US" b="0" i="0" dirty="0">
                <a:solidFill>
                  <a:srgbClr val="E6E6E6"/>
                </a:solidFill>
                <a:effectLst/>
                <a:latin typeface="Segoe UI" panose="020B0502040204020203" pitchFamily="34" charset="0"/>
              </a:rPr>
              <a:t>. This will allow the subscription to be managed and organized efficiently.</a:t>
            </a:r>
          </a:p>
          <a:p>
            <a:endParaRPr lang="en-US" dirty="0"/>
          </a:p>
          <a:p>
            <a:pPr algn="l"/>
            <a:r>
              <a:rPr lang="en-US" b="1" i="0" dirty="0">
                <a:solidFill>
                  <a:srgbClr val="E6E6E6"/>
                </a:solidFill>
                <a:effectLst/>
                <a:latin typeface="Segoe UI" panose="020B0502040204020203" pitchFamily="34" charset="0"/>
              </a:rPr>
              <a:t>Policy-driven governance</a:t>
            </a:r>
          </a:p>
          <a:p>
            <a:pPr algn="l"/>
            <a:r>
              <a:rPr lang="en-US" b="0" i="0" dirty="0">
                <a:solidFill>
                  <a:srgbClr val="E6E6E6"/>
                </a:solidFill>
                <a:effectLst/>
                <a:latin typeface="Segoe UI" panose="020B0502040204020203" pitchFamily="34" charset="0"/>
              </a:rPr>
              <a:t>Use Azure Policy to provide guardrails and ensure continued compliance with your organization's platform and the applications deployed onto it. Azure Policy also provides application owners with independence and a secure, unhindered path to the cloud.</a:t>
            </a:r>
          </a:p>
          <a:p>
            <a:endParaRPr lang="en-US" dirty="0"/>
          </a:p>
          <a:p>
            <a:pPr algn="l"/>
            <a:r>
              <a:rPr lang="en-US" b="1" i="0" dirty="0">
                <a:solidFill>
                  <a:srgbClr val="E6E6E6"/>
                </a:solidFill>
                <a:effectLst/>
                <a:latin typeface="Segoe UI" panose="020B0502040204020203" pitchFamily="34" charset="0"/>
              </a:rPr>
              <a:t>Single control and management plane</a:t>
            </a:r>
          </a:p>
          <a:p>
            <a:pPr algn="l"/>
            <a:r>
              <a:rPr lang="en-US" b="0" i="0" dirty="0">
                <a:solidFill>
                  <a:srgbClr val="E6E6E6"/>
                </a:solidFill>
                <a:effectLst/>
                <a:latin typeface="Segoe UI" panose="020B0502040204020203" pitchFamily="34" charset="0"/>
              </a:rPr>
              <a:t>Avoid dependency on abstraction layers, such as customer-developed portals or tooling. Having a consistent experience for both Central Operations and Workload Operations is highly recommended. Azure provides a unified and consistent control plane which is subject to role-based access and policy-driven controls. This applies across all Azure resources and provisioning channels. Azure can be used to establish a standardized set of policies and controls for governing the entire enterprise estate.</a:t>
            </a:r>
          </a:p>
          <a:p>
            <a:pPr algn="l"/>
            <a:endParaRPr lang="en-US" b="0" i="0" dirty="0">
              <a:solidFill>
                <a:srgbClr val="E6E6E6"/>
              </a:solidFill>
              <a:effectLst/>
              <a:latin typeface="Segoe UI" panose="020B0502040204020203" pitchFamily="34" charset="0"/>
            </a:endParaRPr>
          </a:p>
          <a:p>
            <a:pPr algn="l"/>
            <a:r>
              <a:rPr lang="en-US" b="1" i="0" dirty="0">
                <a:solidFill>
                  <a:srgbClr val="E6E6E6"/>
                </a:solidFill>
                <a:effectLst/>
                <a:latin typeface="Segoe UI" panose="020B0502040204020203" pitchFamily="34" charset="0"/>
              </a:rPr>
              <a:t>Application-centric service model</a:t>
            </a:r>
          </a:p>
          <a:p>
            <a:pPr algn="l"/>
            <a:r>
              <a:rPr lang="en-US" b="0" i="0" dirty="0">
                <a:solidFill>
                  <a:srgbClr val="E6E6E6"/>
                </a:solidFill>
                <a:effectLst/>
                <a:latin typeface="Segoe UI" panose="020B0502040204020203" pitchFamily="34" charset="0"/>
              </a:rPr>
              <a:t>Focus on application-centric migrations and development rather than pure infrastructure lift-and-shift migrations, such as moving virtual machines. The design choices shouldn't differentiate between old and new applications, infrastructure as a service (IaaS), or platform as a service (PaaS) applications.</a:t>
            </a:r>
          </a:p>
          <a:p>
            <a:pPr algn="l"/>
            <a:r>
              <a:rPr lang="en-US" b="0" i="0" dirty="0">
                <a:solidFill>
                  <a:srgbClr val="E6E6E6"/>
                </a:solidFill>
                <a:effectLst/>
                <a:latin typeface="Segoe UI" panose="020B0502040204020203" pitchFamily="34" charset="0"/>
              </a:rPr>
              <a:t>Regardless of the service model, strive to provide a secure environment for all applications deployed on the Azure platform.</a:t>
            </a:r>
          </a:p>
          <a:p>
            <a:pPr algn="l"/>
            <a:endParaRPr lang="en-US" b="0" i="0" dirty="0">
              <a:solidFill>
                <a:srgbClr val="E6E6E6"/>
              </a:solidFill>
              <a:effectLst/>
              <a:latin typeface="Segoe UI" panose="020B0502040204020203" pitchFamily="34" charset="0"/>
            </a:endParaRPr>
          </a:p>
          <a:p>
            <a:pPr algn="l"/>
            <a:r>
              <a:rPr lang="en-US" b="1" i="0" dirty="0">
                <a:solidFill>
                  <a:srgbClr val="E6E6E6"/>
                </a:solidFill>
                <a:effectLst/>
                <a:latin typeface="Segoe UI" panose="020B0502040204020203" pitchFamily="34" charset="0"/>
              </a:rPr>
              <a:t>Align with Azure-native design and roadmaps</a:t>
            </a:r>
          </a:p>
          <a:p>
            <a:pPr algn="l"/>
            <a:r>
              <a:rPr lang="en-US" b="0" i="0" dirty="0">
                <a:solidFill>
                  <a:srgbClr val="E6E6E6"/>
                </a:solidFill>
                <a:effectLst/>
                <a:latin typeface="Segoe UI" panose="020B0502040204020203" pitchFamily="34" charset="0"/>
              </a:rPr>
              <a:t>Leverage Azure-native platform services and capabilities whenever possible. This approach should align with Azure platform roadmaps to ensure that new capabilities are available within your environments. Azure platform roadmaps should help to inform the migration strategy and the Azure landing zone conceptual trajectory.</a:t>
            </a:r>
          </a:p>
          <a:p>
            <a:pPr algn="l"/>
            <a:endParaRPr lang="en-US" b="0" i="0" dirty="0">
              <a:solidFill>
                <a:srgbClr val="E6E6E6"/>
              </a:solidFill>
              <a:effectLst/>
              <a:latin typeface="Segoe UI" panose="020B0502040204020203" pitchFamily="34" charset="0"/>
            </a:endParaRP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E6E6E6"/>
                </a:solidFill>
                <a:effectLst/>
                <a:latin typeface="Segoe UI" panose="020B0502040204020203" pitchFamily="34" charset="0"/>
              </a:rPr>
              <a:t>Subscription democratization</a:t>
            </a:r>
          </a:p>
          <a:p>
            <a:pPr algn="l"/>
            <a:r>
              <a:rPr lang="en-US" b="0" i="0" dirty="0">
                <a:solidFill>
                  <a:srgbClr val="E6E6E6"/>
                </a:solidFill>
                <a:effectLst/>
                <a:latin typeface="Segoe UI" panose="020B0502040204020203" pitchFamily="34" charset="0"/>
              </a:rPr>
              <a:t>Utilize subscriptions as a unit of management and scale to accelerate application migrations and new application development. Align subscriptions with business needs and priorities to support business areas and portfolio owners. Subscriptions should be provided to business units to support the design, development, and testing of new workloads and migration of existing workloads.</a:t>
            </a:r>
          </a:p>
          <a:p>
            <a:pPr algn="l"/>
            <a:r>
              <a:rPr lang="en-US" b="0" i="0" dirty="0">
                <a:solidFill>
                  <a:srgbClr val="E6E6E6"/>
                </a:solidFill>
                <a:effectLst/>
                <a:latin typeface="Segoe UI" panose="020B0502040204020203" pitchFamily="34" charset="0"/>
              </a:rPr>
              <a:t>To enable the organization to operate effectively at scale, support a subscription with suitable </a:t>
            </a:r>
            <a:r>
              <a:rPr lang="en-US" b="0" i="0" u="none" strike="noStrike" dirty="0">
                <a:solidFill>
                  <a:srgbClr val="E6E6E6"/>
                </a:solidFill>
                <a:effectLst/>
                <a:latin typeface="Segoe UI" panose="020B0502040204020203" pitchFamily="34" charset="0"/>
                <a:hlinkClick r:id="rId3"/>
              </a:rPr>
              <a:t>Management Group hierarchy</a:t>
            </a:r>
            <a:r>
              <a:rPr lang="en-US" b="0" i="0" dirty="0">
                <a:solidFill>
                  <a:srgbClr val="E6E6E6"/>
                </a:solidFill>
                <a:effectLst/>
                <a:latin typeface="Segoe UI" panose="020B0502040204020203" pitchFamily="34" charset="0"/>
              </a:rPr>
              <a:t>. This will allow the subscription to be managed and organized efficiently.</a:t>
            </a:r>
          </a:p>
          <a:p>
            <a:endParaRPr lang="en-US" dirty="0"/>
          </a:p>
          <a:p>
            <a:pPr algn="l"/>
            <a:r>
              <a:rPr lang="en-US" b="1" i="0" dirty="0">
                <a:solidFill>
                  <a:srgbClr val="E6E6E6"/>
                </a:solidFill>
                <a:effectLst/>
                <a:latin typeface="Segoe UI" panose="020B0502040204020203" pitchFamily="34" charset="0"/>
              </a:rPr>
              <a:t>Policy-driven governance</a:t>
            </a:r>
          </a:p>
          <a:p>
            <a:pPr algn="l"/>
            <a:r>
              <a:rPr lang="en-US" b="0" i="0" dirty="0">
                <a:solidFill>
                  <a:srgbClr val="E6E6E6"/>
                </a:solidFill>
                <a:effectLst/>
                <a:latin typeface="Segoe UI" panose="020B0502040204020203" pitchFamily="34" charset="0"/>
              </a:rPr>
              <a:t>Use Azure Policy to provide guardrails and ensure continued compliance with your organization's platform and the applications deployed onto it. Azure Policy also provides application owners with independence and a secure, unhindered path to the cloud.</a:t>
            </a:r>
          </a:p>
          <a:p>
            <a:endParaRPr lang="en-US" dirty="0"/>
          </a:p>
          <a:p>
            <a:pPr algn="l"/>
            <a:r>
              <a:rPr lang="en-US" b="1" i="0" dirty="0">
                <a:solidFill>
                  <a:srgbClr val="E6E6E6"/>
                </a:solidFill>
                <a:effectLst/>
                <a:latin typeface="Segoe UI" panose="020B0502040204020203" pitchFamily="34" charset="0"/>
              </a:rPr>
              <a:t>Single control and management plane</a:t>
            </a:r>
          </a:p>
          <a:p>
            <a:pPr algn="l"/>
            <a:r>
              <a:rPr lang="en-US" b="0" i="0" dirty="0">
                <a:solidFill>
                  <a:srgbClr val="E6E6E6"/>
                </a:solidFill>
                <a:effectLst/>
                <a:latin typeface="Segoe UI" panose="020B0502040204020203" pitchFamily="34" charset="0"/>
              </a:rPr>
              <a:t>Avoid dependency on abstraction layers, such as customer-developed portals or tooling. Having a consistent experience for both Central Operations and Workload Operations is highly recommended. Azure provides a unified and consistent control plane which is subject to role-based access and policy-driven controls. This applies across all Azure resources and provisioning channels. Azure can be used to establish a standardized set of policies and controls for governing the entire enterprise estate.</a:t>
            </a:r>
          </a:p>
          <a:p>
            <a:pPr algn="l"/>
            <a:endParaRPr lang="en-US" b="0" i="0" dirty="0">
              <a:solidFill>
                <a:srgbClr val="E6E6E6"/>
              </a:solidFill>
              <a:effectLst/>
              <a:latin typeface="Segoe UI" panose="020B0502040204020203" pitchFamily="34" charset="0"/>
            </a:endParaRPr>
          </a:p>
          <a:p>
            <a:pPr algn="l"/>
            <a:r>
              <a:rPr lang="en-US" b="1" i="0" dirty="0">
                <a:solidFill>
                  <a:srgbClr val="E6E6E6"/>
                </a:solidFill>
                <a:effectLst/>
                <a:latin typeface="Segoe UI" panose="020B0502040204020203" pitchFamily="34" charset="0"/>
              </a:rPr>
              <a:t>Application-centric service model</a:t>
            </a:r>
          </a:p>
          <a:p>
            <a:pPr algn="l"/>
            <a:r>
              <a:rPr lang="en-US" b="0" i="0" dirty="0">
                <a:solidFill>
                  <a:srgbClr val="E6E6E6"/>
                </a:solidFill>
                <a:effectLst/>
                <a:latin typeface="Segoe UI" panose="020B0502040204020203" pitchFamily="34" charset="0"/>
              </a:rPr>
              <a:t>Focus on application-centric migrations and development rather than pure infrastructure lift-and-shift migrations, such as moving virtual machines. The design choices shouldn't differentiate between old and new applications, infrastructure as a service (IaaS), or platform as a service (PaaS) applications.</a:t>
            </a:r>
          </a:p>
          <a:p>
            <a:pPr algn="l"/>
            <a:r>
              <a:rPr lang="en-US" b="0" i="0" dirty="0">
                <a:solidFill>
                  <a:srgbClr val="E6E6E6"/>
                </a:solidFill>
                <a:effectLst/>
                <a:latin typeface="Segoe UI" panose="020B0502040204020203" pitchFamily="34" charset="0"/>
              </a:rPr>
              <a:t>Regardless of the service model, strive to provide a secure environment for all applications deployed on the Azure platform.</a:t>
            </a:r>
          </a:p>
          <a:p>
            <a:pPr algn="l"/>
            <a:endParaRPr lang="en-US" b="0" i="0" dirty="0">
              <a:solidFill>
                <a:srgbClr val="E6E6E6"/>
              </a:solidFill>
              <a:effectLst/>
              <a:latin typeface="Segoe UI" panose="020B0502040204020203" pitchFamily="34" charset="0"/>
            </a:endParaRPr>
          </a:p>
          <a:p>
            <a:pPr algn="l"/>
            <a:r>
              <a:rPr lang="en-US" b="1" i="0" dirty="0">
                <a:solidFill>
                  <a:srgbClr val="E6E6E6"/>
                </a:solidFill>
                <a:effectLst/>
                <a:latin typeface="Segoe UI" panose="020B0502040204020203" pitchFamily="34" charset="0"/>
              </a:rPr>
              <a:t>Align with Azure-native design and roadmaps</a:t>
            </a:r>
          </a:p>
          <a:p>
            <a:pPr algn="l"/>
            <a:r>
              <a:rPr lang="en-US" b="0" i="0" dirty="0">
                <a:solidFill>
                  <a:srgbClr val="E6E6E6"/>
                </a:solidFill>
                <a:effectLst/>
                <a:latin typeface="Segoe UI" panose="020B0502040204020203" pitchFamily="34" charset="0"/>
              </a:rPr>
              <a:t>Leverage Azure-native platform services and capabilities whenever possible. This approach should align with Azure platform roadmaps to ensure that new capabilities are available within your environments. Azure platform roadmaps should help to inform the migration strategy and the Azure landing zone conceptual trajectory.</a:t>
            </a:r>
          </a:p>
          <a:p>
            <a:pPr algn="l"/>
            <a:endParaRPr lang="en-US" b="0" i="0" dirty="0">
              <a:solidFill>
                <a:srgbClr val="E6E6E6"/>
              </a:solidFill>
              <a:effectLst/>
              <a:latin typeface="Segoe UI" panose="020B0502040204020203" pitchFamily="34" charset="0"/>
            </a:endParaRP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5</a:t>
            </a:fld>
            <a:endParaRPr lang="en-US"/>
          </a:p>
        </p:txBody>
      </p:sp>
    </p:spTree>
    <p:extLst>
      <p:ext uri="{BB962C8B-B14F-4D97-AF65-F5344CB8AC3E}">
        <p14:creationId xmlns:p14="http://schemas.microsoft.com/office/powerpoint/2010/main" val="28062828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E6E6E6"/>
                </a:solidFill>
                <a:effectLst/>
                <a:latin typeface="Segoe UI" panose="020B0502040204020203" pitchFamily="34" charset="0"/>
              </a:rPr>
              <a:t>Critical Design Areas</a:t>
            </a:r>
          </a:p>
          <a:p>
            <a:pPr algn="l"/>
            <a:r>
              <a:rPr lang="en-US" b="1" i="0" dirty="0">
                <a:solidFill>
                  <a:srgbClr val="E6E6E6"/>
                </a:solidFill>
                <a:effectLst/>
                <a:latin typeface="Segoe UI" panose="020B0502040204020203" pitchFamily="34" charset="0"/>
              </a:rPr>
              <a:t>The eight critical design areas are intended to support the translation of customer requirements to Azure constructs and capabilities, to address the mismatch between on-premises infrastructure and cloud-design which typically creates dissonance and friction with respect to the Enterprise-Scale definition and Azure adoption.</a:t>
            </a:r>
          </a:p>
          <a:p>
            <a:pPr algn="l"/>
            <a:endParaRPr lang="en-US" b="1" i="0" dirty="0">
              <a:solidFill>
                <a:srgbClr val="E6E6E6"/>
              </a:solidFill>
              <a:effectLst/>
              <a:latin typeface="Segoe UI" panose="020B0502040204020203" pitchFamily="34" charset="0"/>
            </a:endParaRPr>
          </a:p>
          <a:p>
            <a:pPr algn="l"/>
            <a:r>
              <a:rPr lang="en-US" b="1" i="0" dirty="0">
                <a:solidFill>
                  <a:srgbClr val="E6E6E6"/>
                </a:solidFill>
                <a:effectLst/>
                <a:latin typeface="Segoe UI" panose="020B0502040204020203" pitchFamily="34" charset="0"/>
              </a:rPr>
              <a:t>Billing and Active Directory tenants</a:t>
            </a:r>
          </a:p>
          <a:p>
            <a:pPr algn="l"/>
            <a:r>
              <a:rPr lang="en-US" b="1" i="0" dirty="0">
                <a:solidFill>
                  <a:srgbClr val="E6E6E6"/>
                </a:solidFill>
                <a:effectLst/>
                <a:latin typeface="Segoe UI" panose="020B0502040204020203" pitchFamily="34" charset="0"/>
              </a:rPr>
              <a:t>Identity and access management</a:t>
            </a:r>
          </a:p>
          <a:p>
            <a:pPr algn="l"/>
            <a:r>
              <a:rPr lang="en-US" b="1" i="0" dirty="0">
                <a:solidFill>
                  <a:srgbClr val="E6E6E6"/>
                </a:solidFill>
                <a:effectLst/>
                <a:latin typeface="Segoe UI" panose="020B0502040204020203" pitchFamily="34" charset="0"/>
              </a:rPr>
              <a:t>Network topology and connectivity</a:t>
            </a:r>
          </a:p>
          <a:p>
            <a:pPr algn="l"/>
            <a:r>
              <a:rPr lang="en-US" b="1" i="0" dirty="0">
                <a:solidFill>
                  <a:srgbClr val="E6E6E6"/>
                </a:solidFill>
                <a:effectLst/>
                <a:latin typeface="Segoe UI" panose="020B0502040204020203" pitchFamily="34" charset="0"/>
              </a:rPr>
              <a:t>Resource organization</a:t>
            </a:r>
          </a:p>
          <a:p>
            <a:pPr algn="l"/>
            <a:r>
              <a:rPr lang="en-US" b="1" i="0" dirty="0">
                <a:solidFill>
                  <a:srgbClr val="E6E6E6"/>
                </a:solidFill>
                <a:effectLst/>
                <a:latin typeface="Segoe UI" panose="020B0502040204020203" pitchFamily="34" charset="0"/>
              </a:rPr>
              <a:t>Security</a:t>
            </a:r>
          </a:p>
          <a:p>
            <a:pPr algn="l"/>
            <a:r>
              <a:rPr lang="en-US" b="1" i="0" dirty="0">
                <a:solidFill>
                  <a:srgbClr val="E6E6E6"/>
                </a:solidFill>
                <a:effectLst/>
                <a:latin typeface="Segoe UI" panose="020B0502040204020203" pitchFamily="34" charset="0"/>
              </a:rPr>
              <a:t>Management</a:t>
            </a:r>
          </a:p>
          <a:p>
            <a:pPr algn="l"/>
            <a:r>
              <a:rPr lang="en-US" b="1" i="0" dirty="0">
                <a:solidFill>
                  <a:srgbClr val="E6E6E6"/>
                </a:solidFill>
                <a:effectLst/>
                <a:latin typeface="Segoe UI" panose="020B0502040204020203" pitchFamily="34" charset="0"/>
              </a:rPr>
              <a:t>Governance</a:t>
            </a:r>
          </a:p>
          <a:p>
            <a:pPr algn="l"/>
            <a:r>
              <a:rPr lang="en-US" b="1" i="0" dirty="0">
                <a:solidFill>
                  <a:srgbClr val="E6E6E6"/>
                </a:solidFill>
                <a:effectLst/>
                <a:latin typeface="Segoe UI" panose="020B0502040204020203" pitchFamily="34" charset="0"/>
              </a:rPr>
              <a:t>Platform automation and DevOps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6</a:t>
            </a:fld>
            <a:endParaRPr lang="en-US"/>
          </a:p>
        </p:txBody>
      </p:sp>
    </p:spTree>
    <p:extLst>
      <p:ext uri="{BB962C8B-B14F-4D97-AF65-F5344CB8AC3E}">
        <p14:creationId xmlns:p14="http://schemas.microsoft.com/office/powerpoint/2010/main" val="3789390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C9D1D9"/>
                </a:solidFill>
                <a:effectLst/>
                <a:latin typeface="-apple-system"/>
              </a:rPr>
              <a:t>The Enterprise-Scale architecture is modular by design and allows organizations to start with foundational landing zones that support their application portfolios and add hybrid connectivity with ExpressRoute or VPN when required. Alternatively, organizations can start with an Enterprise-Scale architecture based on an Azure Virtual WAN network topology if customers require hybrid connectivity to on-premises locations and global transit connectivity from the beginning.</a:t>
            </a:r>
          </a:p>
          <a:p>
            <a:pPr algn="l"/>
            <a:r>
              <a:rPr lang="en-US" b="0" i="0" dirty="0">
                <a:solidFill>
                  <a:srgbClr val="C9D1D9"/>
                </a:solidFill>
                <a:effectLst/>
                <a:latin typeface="-apple-system"/>
              </a:rPr>
              <a:t>Azure Virtual WAN is a Microsoft-managed solution that provides end-to-end, global, and dynamic transit connectivity by default. Virtual WAN hubs eliminate the need to manually configure network connectivity. For example, you don't need to manage user-defined routes (UDR) or network virtual appliances (NVAs) to enable global transit connectivity. Virtual WAN simplifies end-to-end network connectivity in Azure, and to Azure from on-premises, by creating a hub-and-spoke network architecture. The architecture can easily scale to support multiple Azure regions and on-premises locations (any-to-any connectivity) as shown in the following figure:</a:t>
            </a:r>
          </a:p>
          <a:p>
            <a:pPr algn="l"/>
            <a:endParaRPr lang="en-US" b="0" i="0" dirty="0">
              <a:solidFill>
                <a:srgbClr val="C9D1D9"/>
              </a:solidFill>
              <a:effectLst/>
              <a:latin typeface="-apple-system"/>
            </a:endParaRPr>
          </a:p>
          <a:p>
            <a:endParaRPr lang="en-US" dirty="0"/>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7</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sv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sv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hyperlink" Target="enterprise-scale-architecture.pdf" TargetMode="External"/><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solidFill>
          <a:srgbClr val="FFFFFF"/>
        </a:solidFill>
        <a:effectLst/>
      </p:bgPr>
    </p:bg>
    <p:spTree>
      <p:nvGrpSpPr>
        <p:cNvPr id="1" name=""/>
        <p:cNvGrpSpPr/>
        <p:nvPr/>
      </p:nvGrpSpPr>
      <p:grpSpPr>
        <a:xfrm>
          <a:off x="0" y="0"/>
          <a:ext cx="0" cy="0"/>
          <a:chOff x="0" y="0"/>
          <a:chExt cx="0" cy="0"/>
        </a:xfrm>
      </p:grpSpPr>
      <p:sp>
        <p:nvSpPr>
          <p:cNvPr id="2" name="Object 1"/>
          <p:cNvSpPr/>
          <p:nvPr/>
        </p:nvSpPr>
        <p:spPr>
          <a:xfrm>
            <a:off x="0" y="0"/>
            <a:ext cx="12198475" cy="6865808"/>
          </a:xfrm>
          <a:prstGeom prst="rect">
            <a:avLst/>
          </a:prstGeom>
          <a:solidFill>
            <a:srgbClr val="A5A5A5"/>
          </a:solidFill>
        </p:spPr>
      </p:sp>
      <p:pic>
        <p:nvPicPr>
          <p:cNvPr id="3" name="Object 2" descr="preencoded.png"/>
          <p:cNvPicPr>
            <a:picLocks noChangeAspect="1"/>
          </p:cNvPicPr>
          <p:nvPr/>
        </p:nvPicPr>
        <p:blipFill>
          <a:blip r:embed="rId3"/>
          <a:srcRect t="28892" b="28892"/>
          <a:stretch/>
        </p:blipFill>
        <p:spPr>
          <a:xfrm>
            <a:off x="0" y="0"/>
            <a:ext cx="12198475" cy="6865808"/>
          </a:xfrm>
          <a:prstGeom prst="rect">
            <a:avLst/>
          </a:prstGeom>
        </p:spPr>
      </p:pic>
      <p:pic>
        <p:nvPicPr>
          <p:cNvPr id="4" name="Object 3"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203606" y="1511811"/>
            <a:ext cx="2685378" cy="47613"/>
          </a:xfrm>
          <a:prstGeom prst="rect">
            <a:avLst/>
          </a:prstGeom>
        </p:spPr>
      </p:pic>
      <p:pic>
        <p:nvPicPr>
          <p:cNvPr id="5" name="Object 4" descr="preencoded.png"/>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170343" y="1478482"/>
            <a:ext cx="95226" cy="95226"/>
          </a:xfrm>
          <a:prstGeom prst="rect">
            <a:avLst/>
          </a:prstGeom>
        </p:spPr>
      </p:pic>
      <p:sp>
        <p:nvSpPr>
          <p:cNvPr id="7" name="Object 6"/>
          <p:cNvSpPr/>
          <p:nvPr/>
        </p:nvSpPr>
        <p:spPr>
          <a:xfrm>
            <a:off x="8681040" y="1367936"/>
            <a:ext cx="2683645" cy="471749"/>
          </a:xfrm>
          <a:prstGeom prst="rect">
            <a:avLst/>
          </a:prstGeom>
          <a:noFill/>
        </p:spPr>
        <p:txBody>
          <a:bodyPr wrap="square" lIns="0" tIns="0" rIns="0" bIns="0" rtlCol="0" anchor="ctr"/>
          <a:lstStyle/>
          <a:p>
            <a:pPr algn="ctr">
              <a:spcAft>
                <a:spcPts val="600"/>
              </a:spcAft>
              <a:buNone/>
            </a:pPr>
            <a:r>
              <a:rPr lang="en-US" sz="2400" b="1" dirty="0"/>
              <a:t>Enterprise Scale</a:t>
            </a:r>
          </a:p>
        </p:txBody>
      </p:sp>
    </p:spTree>
    <p:extLst>
      <p:ext uri="{BB962C8B-B14F-4D97-AF65-F5344CB8AC3E}">
        <p14:creationId xmlns:p14="http://schemas.microsoft.com/office/powerpoint/2010/main" val="31890086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4472C4"/>
        </a:solidFill>
        <a:effectLst/>
      </p:bgPr>
    </p:bg>
    <p:spTree>
      <p:nvGrpSpPr>
        <p:cNvPr id="1" name=""/>
        <p:cNvGrpSpPr/>
        <p:nvPr/>
      </p:nvGrpSpPr>
      <p:grpSpPr>
        <a:xfrm>
          <a:off x="0" y="0"/>
          <a:ext cx="0" cy="0"/>
          <a:chOff x="0" y="0"/>
          <a:chExt cx="0" cy="0"/>
        </a:xfrm>
      </p:grpSpPr>
      <p:sp>
        <p:nvSpPr>
          <p:cNvPr id="2" name="Object 1"/>
          <p:cNvSpPr/>
          <p:nvPr/>
        </p:nvSpPr>
        <p:spPr>
          <a:xfrm>
            <a:off x="95226" y="885985"/>
            <a:ext cx="9207376" cy="334054"/>
          </a:xfrm>
          <a:prstGeom prst="rect">
            <a:avLst/>
          </a:prstGeom>
          <a:noFill/>
        </p:spPr>
        <p:txBody>
          <a:bodyPr wrap="square" lIns="0" tIns="0" rIns="0" bIns="0" rtlCol="0" anchor="ctr"/>
          <a:lstStyle/>
          <a:p>
            <a:pPr algn="ctr">
              <a:spcAft>
                <a:spcPts val="600"/>
              </a:spcAft>
              <a:buNone/>
            </a:pPr>
            <a:r>
              <a:rPr lang="en-US" sz="3800" dirty="0">
                <a:solidFill>
                  <a:srgbClr val="FFFFFF"/>
                </a:solidFill>
                <a:latin typeface="Calibri" pitchFamily="34" charset="0"/>
                <a:ea typeface="Calibri" pitchFamily="34" charset="-122"/>
                <a:cs typeface="Calibri" pitchFamily="34" charset="-120"/>
              </a:rPr>
              <a:t>What is Enterprise Scale</a:t>
            </a:r>
            <a:endParaRPr lang="en-US" dirty="0"/>
          </a:p>
        </p:txBody>
      </p:sp>
      <p:sp>
        <p:nvSpPr>
          <p:cNvPr id="3" name="Object 2"/>
          <p:cNvSpPr/>
          <p:nvPr/>
        </p:nvSpPr>
        <p:spPr>
          <a:xfrm>
            <a:off x="95226" y="447563"/>
            <a:ext cx="9207376" cy="181311"/>
          </a:xfrm>
          <a:prstGeom prst="rect">
            <a:avLst/>
          </a:prstGeom>
          <a:noFill/>
        </p:spPr>
        <p:txBody>
          <a:bodyPr wrap="square" lIns="0" tIns="0" rIns="0" bIns="0" rtlCol="0" anchor="ctr"/>
          <a:lstStyle/>
          <a:p>
            <a:pPr algn="ctr">
              <a:spcAft>
                <a:spcPts val="600"/>
              </a:spcAft>
              <a:buNone/>
            </a:pPr>
            <a:endParaRPr lang="en-US" dirty="0"/>
          </a:p>
        </p:txBody>
      </p:sp>
      <p:sp>
        <p:nvSpPr>
          <p:cNvPr id="4" name="Object 3"/>
          <p:cNvSpPr/>
          <p:nvPr/>
        </p:nvSpPr>
        <p:spPr>
          <a:xfrm>
            <a:off x="9397828" y="0"/>
            <a:ext cx="2800646" cy="6865808"/>
          </a:xfrm>
          <a:prstGeom prst="rect">
            <a:avLst/>
          </a:prstGeom>
          <a:solidFill>
            <a:srgbClr val="FFFFFF"/>
          </a:solidFill>
        </p:spPr>
      </p:sp>
      <p:pic>
        <p:nvPicPr>
          <p:cNvPr id="5" name="Object 4" descr="preencoded.png"/>
          <p:cNvPicPr>
            <a:picLocks noChangeAspect="1"/>
          </p:cNvPicPr>
          <p:nvPr/>
        </p:nvPicPr>
        <p:blipFill>
          <a:blip r:embed="rId3"/>
          <a:srcRect l="45372" r="27436"/>
          <a:stretch/>
        </p:blipFill>
        <p:spPr>
          <a:xfrm>
            <a:off x="9397828" y="0"/>
            <a:ext cx="2800646" cy="6865808"/>
          </a:xfrm>
          <a:prstGeom prst="rect">
            <a:avLst/>
          </a:prstGeom>
        </p:spPr>
      </p:pic>
      <p:sp>
        <p:nvSpPr>
          <p:cNvPr id="8" name="Object 7"/>
          <p:cNvSpPr/>
          <p:nvPr/>
        </p:nvSpPr>
        <p:spPr>
          <a:xfrm>
            <a:off x="2460282" y="2664999"/>
            <a:ext cx="5429526" cy="242408"/>
          </a:xfrm>
          <a:prstGeom prst="rect">
            <a:avLst/>
          </a:prstGeom>
          <a:noFill/>
        </p:spPr>
        <p:txBody>
          <a:bodyPr wrap="square" lIns="0" tIns="0" rIns="0" bIns="0" rtlCol="0" anchor="ctr"/>
          <a:lstStyle/>
          <a:p>
            <a:pPr algn="l">
              <a:spcAft>
                <a:spcPts val="600"/>
              </a:spcAft>
              <a:buNone/>
            </a:pPr>
            <a:endParaRPr lang="en-US" dirty="0"/>
          </a:p>
        </p:txBody>
      </p:sp>
      <p:sp>
        <p:nvSpPr>
          <p:cNvPr id="11" name="Object 10"/>
          <p:cNvSpPr/>
          <p:nvPr/>
        </p:nvSpPr>
        <p:spPr>
          <a:xfrm>
            <a:off x="2460282" y="3354970"/>
            <a:ext cx="5429526" cy="242408"/>
          </a:xfrm>
          <a:prstGeom prst="rect">
            <a:avLst/>
          </a:prstGeom>
          <a:noFill/>
        </p:spPr>
        <p:txBody>
          <a:bodyPr wrap="square" lIns="0" tIns="0" rIns="0" bIns="0" rtlCol="0" anchor="ctr"/>
          <a:lstStyle/>
          <a:p>
            <a:pPr algn="l">
              <a:spcAft>
                <a:spcPts val="600"/>
              </a:spcAft>
              <a:buNone/>
            </a:pPr>
            <a:endParaRPr lang="en-US" dirty="0"/>
          </a:p>
        </p:txBody>
      </p:sp>
      <p:sp>
        <p:nvSpPr>
          <p:cNvPr id="14" name="Object 13"/>
          <p:cNvSpPr/>
          <p:nvPr/>
        </p:nvSpPr>
        <p:spPr>
          <a:xfrm>
            <a:off x="2460282" y="4044942"/>
            <a:ext cx="5429526" cy="242408"/>
          </a:xfrm>
          <a:prstGeom prst="rect">
            <a:avLst/>
          </a:prstGeom>
          <a:noFill/>
        </p:spPr>
        <p:txBody>
          <a:bodyPr wrap="square" lIns="0" tIns="0" rIns="0" bIns="0" rtlCol="0" anchor="ctr"/>
          <a:lstStyle/>
          <a:p>
            <a:pPr algn="l">
              <a:spcAft>
                <a:spcPts val="600"/>
              </a:spcAft>
              <a:buNone/>
            </a:pPr>
            <a:endParaRPr lang="en-US" dirty="0"/>
          </a:p>
        </p:txBody>
      </p:sp>
      <p:sp>
        <p:nvSpPr>
          <p:cNvPr id="17" name="Object 16"/>
          <p:cNvSpPr/>
          <p:nvPr/>
        </p:nvSpPr>
        <p:spPr>
          <a:xfrm>
            <a:off x="2460282" y="4734913"/>
            <a:ext cx="5429526" cy="242408"/>
          </a:xfrm>
          <a:prstGeom prst="rect">
            <a:avLst/>
          </a:prstGeom>
          <a:noFill/>
        </p:spPr>
        <p:txBody>
          <a:bodyPr wrap="square" lIns="0" tIns="0" rIns="0" bIns="0" rtlCol="0" anchor="ctr"/>
          <a:lstStyle/>
          <a:p>
            <a:pPr algn="l">
              <a:spcAft>
                <a:spcPts val="600"/>
              </a:spcAft>
              <a:buNone/>
            </a:pPr>
            <a:endParaRPr lang="en-US" dirty="0"/>
          </a:p>
        </p:txBody>
      </p:sp>
      <p:sp>
        <p:nvSpPr>
          <p:cNvPr id="20" name="Object 19"/>
          <p:cNvSpPr/>
          <p:nvPr/>
        </p:nvSpPr>
        <p:spPr>
          <a:xfrm>
            <a:off x="2460282" y="5424884"/>
            <a:ext cx="5429526" cy="242408"/>
          </a:xfrm>
          <a:prstGeom prst="rect">
            <a:avLst/>
          </a:prstGeom>
          <a:noFill/>
        </p:spPr>
        <p:txBody>
          <a:bodyPr wrap="square" lIns="0" tIns="0" rIns="0" bIns="0" rtlCol="0" anchor="ctr"/>
          <a:lstStyle/>
          <a:p>
            <a:pPr algn="l">
              <a:spcAft>
                <a:spcPts val="600"/>
              </a:spcAft>
              <a:buNone/>
            </a:pPr>
            <a:endParaRPr lang="en-US" dirty="0"/>
          </a:p>
        </p:txBody>
      </p:sp>
      <p:sp>
        <p:nvSpPr>
          <p:cNvPr id="21" name="TextBox 20">
            <a:extLst>
              <a:ext uri="{FF2B5EF4-FFF2-40B4-BE49-F238E27FC236}">
                <a16:creationId xmlns:a16="http://schemas.microsoft.com/office/drawing/2014/main" id="{8D686216-D7D8-AD62-233D-7FFAC81E6181}"/>
              </a:ext>
            </a:extLst>
          </p:cNvPr>
          <p:cNvSpPr txBox="1"/>
          <p:nvPr/>
        </p:nvSpPr>
        <p:spPr>
          <a:xfrm>
            <a:off x="387927" y="1911927"/>
            <a:ext cx="8382000" cy="1569660"/>
          </a:xfrm>
          <a:prstGeom prst="rect">
            <a:avLst/>
          </a:prstGeom>
          <a:noFill/>
        </p:spPr>
        <p:txBody>
          <a:bodyPr wrap="square" rtlCol="0">
            <a:spAutoFit/>
          </a:bodyPr>
          <a:lstStyle/>
          <a:p>
            <a:pPr marL="285750" indent="-285750">
              <a:buFont typeface="Arial" panose="020B0604020202020204" pitchFamily="34" charset="0"/>
              <a:buChar char="•"/>
            </a:pPr>
            <a:r>
              <a:rPr lang="en-US" sz="3200" b="0" i="0" dirty="0">
                <a:effectLst/>
                <a:latin typeface="-apple-system"/>
              </a:rPr>
              <a:t>Enterprise-Scale architecture represents the strategic design path and target technical state for the customer's Azure environment</a:t>
            </a:r>
            <a:endParaRPr lang="nl-NL" b="1" dirty="0"/>
          </a:p>
        </p:txBody>
      </p:sp>
    </p:spTree>
    <p:extLst>
      <p:ext uri="{BB962C8B-B14F-4D97-AF65-F5344CB8AC3E}">
        <p14:creationId xmlns:p14="http://schemas.microsoft.com/office/powerpoint/2010/main" val="11264544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4472C4"/>
        </a:solidFill>
        <a:effectLst/>
      </p:bgPr>
    </p:bg>
    <p:spTree>
      <p:nvGrpSpPr>
        <p:cNvPr id="1" name=""/>
        <p:cNvGrpSpPr/>
        <p:nvPr/>
      </p:nvGrpSpPr>
      <p:grpSpPr>
        <a:xfrm>
          <a:off x="0" y="0"/>
          <a:ext cx="0" cy="0"/>
          <a:chOff x="0" y="0"/>
          <a:chExt cx="0" cy="0"/>
        </a:xfrm>
      </p:grpSpPr>
      <p:sp>
        <p:nvSpPr>
          <p:cNvPr id="2" name="Object 1"/>
          <p:cNvSpPr/>
          <p:nvPr/>
        </p:nvSpPr>
        <p:spPr>
          <a:xfrm>
            <a:off x="95226" y="885985"/>
            <a:ext cx="9207376" cy="334054"/>
          </a:xfrm>
          <a:prstGeom prst="rect">
            <a:avLst/>
          </a:prstGeom>
          <a:noFill/>
        </p:spPr>
        <p:txBody>
          <a:bodyPr wrap="square" lIns="0" tIns="0" rIns="0" bIns="0" rtlCol="0" anchor="ctr"/>
          <a:lstStyle/>
          <a:p>
            <a:pPr algn="ctr">
              <a:spcAft>
                <a:spcPts val="600"/>
              </a:spcAft>
              <a:buNone/>
            </a:pPr>
            <a:r>
              <a:rPr lang="en-US" sz="3800" dirty="0">
                <a:solidFill>
                  <a:srgbClr val="FFFFFF"/>
                </a:solidFill>
                <a:latin typeface="Calibri" pitchFamily="34" charset="0"/>
                <a:ea typeface="Calibri" pitchFamily="34" charset="-122"/>
                <a:cs typeface="Calibri" pitchFamily="34" charset="-120"/>
              </a:rPr>
              <a:t>Landing Zones</a:t>
            </a:r>
            <a:endParaRPr lang="en-US" dirty="0"/>
          </a:p>
        </p:txBody>
      </p:sp>
      <p:sp>
        <p:nvSpPr>
          <p:cNvPr id="3" name="Object 2"/>
          <p:cNvSpPr/>
          <p:nvPr/>
        </p:nvSpPr>
        <p:spPr>
          <a:xfrm>
            <a:off x="95226" y="447563"/>
            <a:ext cx="9207376" cy="181311"/>
          </a:xfrm>
          <a:prstGeom prst="rect">
            <a:avLst/>
          </a:prstGeom>
          <a:noFill/>
        </p:spPr>
        <p:txBody>
          <a:bodyPr wrap="square" lIns="0" tIns="0" rIns="0" bIns="0" rtlCol="0" anchor="ctr"/>
          <a:lstStyle/>
          <a:p>
            <a:pPr algn="ctr">
              <a:spcAft>
                <a:spcPts val="600"/>
              </a:spcAft>
              <a:buNone/>
            </a:pPr>
            <a:endParaRPr lang="en-US" dirty="0"/>
          </a:p>
        </p:txBody>
      </p:sp>
      <p:sp>
        <p:nvSpPr>
          <p:cNvPr id="4" name="Object 3"/>
          <p:cNvSpPr/>
          <p:nvPr/>
        </p:nvSpPr>
        <p:spPr>
          <a:xfrm>
            <a:off x="9397828" y="0"/>
            <a:ext cx="2800646" cy="6865808"/>
          </a:xfrm>
          <a:prstGeom prst="rect">
            <a:avLst/>
          </a:prstGeom>
          <a:solidFill>
            <a:srgbClr val="FFFFFF"/>
          </a:solidFill>
        </p:spPr>
      </p:sp>
      <p:pic>
        <p:nvPicPr>
          <p:cNvPr id="5" name="Object 4" descr="preencoded.png"/>
          <p:cNvPicPr>
            <a:picLocks noChangeAspect="1"/>
          </p:cNvPicPr>
          <p:nvPr/>
        </p:nvPicPr>
        <p:blipFill>
          <a:blip r:embed="rId3"/>
          <a:srcRect l="45372" r="27436"/>
          <a:stretch/>
        </p:blipFill>
        <p:spPr>
          <a:xfrm>
            <a:off x="9397828" y="0"/>
            <a:ext cx="2800646" cy="6865808"/>
          </a:xfrm>
          <a:prstGeom prst="rect">
            <a:avLst/>
          </a:prstGeom>
        </p:spPr>
      </p:pic>
      <p:sp>
        <p:nvSpPr>
          <p:cNvPr id="8" name="Object 7"/>
          <p:cNvSpPr/>
          <p:nvPr/>
        </p:nvSpPr>
        <p:spPr>
          <a:xfrm>
            <a:off x="2460282" y="2664999"/>
            <a:ext cx="5429526" cy="242408"/>
          </a:xfrm>
          <a:prstGeom prst="rect">
            <a:avLst/>
          </a:prstGeom>
          <a:noFill/>
        </p:spPr>
        <p:txBody>
          <a:bodyPr wrap="square" lIns="0" tIns="0" rIns="0" bIns="0" rtlCol="0" anchor="ctr"/>
          <a:lstStyle/>
          <a:p>
            <a:pPr algn="l">
              <a:spcAft>
                <a:spcPts val="600"/>
              </a:spcAft>
              <a:buNone/>
            </a:pPr>
            <a:endParaRPr lang="en-US" dirty="0"/>
          </a:p>
        </p:txBody>
      </p:sp>
      <p:sp>
        <p:nvSpPr>
          <p:cNvPr id="11" name="Object 10"/>
          <p:cNvSpPr/>
          <p:nvPr/>
        </p:nvSpPr>
        <p:spPr>
          <a:xfrm>
            <a:off x="2460282" y="3354970"/>
            <a:ext cx="5429526" cy="242408"/>
          </a:xfrm>
          <a:prstGeom prst="rect">
            <a:avLst/>
          </a:prstGeom>
          <a:noFill/>
        </p:spPr>
        <p:txBody>
          <a:bodyPr wrap="square" lIns="0" tIns="0" rIns="0" bIns="0" rtlCol="0" anchor="ctr"/>
          <a:lstStyle/>
          <a:p>
            <a:pPr algn="l">
              <a:spcAft>
                <a:spcPts val="600"/>
              </a:spcAft>
              <a:buNone/>
            </a:pPr>
            <a:endParaRPr lang="en-US" dirty="0"/>
          </a:p>
        </p:txBody>
      </p:sp>
      <p:sp>
        <p:nvSpPr>
          <p:cNvPr id="14" name="Object 13"/>
          <p:cNvSpPr/>
          <p:nvPr/>
        </p:nvSpPr>
        <p:spPr>
          <a:xfrm>
            <a:off x="2460282" y="4044942"/>
            <a:ext cx="5429526" cy="242408"/>
          </a:xfrm>
          <a:prstGeom prst="rect">
            <a:avLst/>
          </a:prstGeom>
          <a:noFill/>
        </p:spPr>
        <p:txBody>
          <a:bodyPr wrap="square" lIns="0" tIns="0" rIns="0" bIns="0" rtlCol="0" anchor="ctr"/>
          <a:lstStyle/>
          <a:p>
            <a:pPr algn="l">
              <a:spcAft>
                <a:spcPts val="600"/>
              </a:spcAft>
              <a:buNone/>
            </a:pPr>
            <a:endParaRPr lang="en-US" dirty="0"/>
          </a:p>
        </p:txBody>
      </p:sp>
      <p:sp>
        <p:nvSpPr>
          <p:cNvPr id="17" name="Object 16"/>
          <p:cNvSpPr/>
          <p:nvPr/>
        </p:nvSpPr>
        <p:spPr>
          <a:xfrm>
            <a:off x="2460282" y="4734913"/>
            <a:ext cx="5429526" cy="242408"/>
          </a:xfrm>
          <a:prstGeom prst="rect">
            <a:avLst/>
          </a:prstGeom>
          <a:noFill/>
        </p:spPr>
        <p:txBody>
          <a:bodyPr wrap="square" lIns="0" tIns="0" rIns="0" bIns="0" rtlCol="0" anchor="ctr"/>
          <a:lstStyle/>
          <a:p>
            <a:pPr algn="l">
              <a:spcAft>
                <a:spcPts val="600"/>
              </a:spcAft>
              <a:buNone/>
            </a:pPr>
            <a:endParaRPr lang="en-US" dirty="0"/>
          </a:p>
        </p:txBody>
      </p:sp>
      <p:sp>
        <p:nvSpPr>
          <p:cNvPr id="20" name="Object 19"/>
          <p:cNvSpPr/>
          <p:nvPr/>
        </p:nvSpPr>
        <p:spPr>
          <a:xfrm>
            <a:off x="2460282" y="5424884"/>
            <a:ext cx="5429526" cy="242408"/>
          </a:xfrm>
          <a:prstGeom prst="rect">
            <a:avLst/>
          </a:prstGeom>
          <a:noFill/>
        </p:spPr>
        <p:txBody>
          <a:bodyPr wrap="square" lIns="0" tIns="0" rIns="0" bIns="0" rtlCol="0" anchor="ctr"/>
          <a:lstStyle/>
          <a:p>
            <a:pPr algn="l">
              <a:spcAft>
                <a:spcPts val="600"/>
              </a:spcAft>
              <a:buNone/>
            </a:pPr>
            <a:endParaRPr lang="en-US" dirty="0"/>
          </a:p>
        </p:txBody>
      </p:sp>
      <p:sp>
        <p:nvSpPr>
          <p:cNvPr id="21" name="TextBox 20">
            <a:extLst>
              <a:ext uri="{FF2B5EF4-FFF2-40B4-BE49-F238E27FC236}">
                <a16:creationId xmlns:a16="http://schemas.microsoft.com/office/drawing/2014/main" id="{8D686216-D7D8-AD62-233D-7FFAC81E6181}"/>
              </a:ext>
            </a:extLst>
          </p:cNvPr>
          <p:cNvSpPr txBox="1"/>
          <p:nvPr/>
        </p:nvSpPr>
        <p:spPr>
          <a:xfrm>
            <a:off x="387927" y="1911927"/>
            <a:ext cx="8382000" cy="2677656"/>
          </a:xfrm>
          <a:prstGeom prst="rect">
            <a:avLst/>
          </a:prstGeom>
          <a:noFill/>
        </p:spPr>
        <p:txBody>
          <a:bodyPr wrap="square" rtlCol="0">
            <a:spAutoFit/>
          </a:bodyPr>
          <a:lstStyle/>
          <a:p>
            <a:pPr marL="285750" indent="-285750">
              <a:buFont typeface="Arial" panose="020B0604020202020204" pitchFamily="34" charset="0"/>
              <a:buChar char="•"/>
            </a:pPr>
            <a:r>
              <a:rPr lang="en-US" sz="2400" b="0" i="0" dirty="0">
                <a:solidFill>
                  <a:srgbClr val="C9D1D9"/>
                </a:solidFill>
                <a:effectLst/>
                <a:latin typeface="-apple-system"/>
              </a:rPr>
              <a:t>Within the context of the Enterprise-Scale architecture, a "Landing Zone" is a logical construct capturing everything that must be true to enable application migrations and development at an Enterprise-Scale in Azure. It considers all platform Resources that are required to support the customer's application portfolio and does not differentiate between IaaS or PaaS.</a:t>
            </a:r>
            <a:endParaRPr lang="nl-NL" sz="1400" b="1" dirty="0"/>
          </a:p>
        </p:txBody>
      </p:sp>
    </p:spTree>
    <p:extLst>
      <p:ext uri="{BB962C8B-B14F-4D97-AF65-F5344CB8AC3E}">
        <p14:creationId xmlns:p14="http://schemas.microsoft.com/office/powerpoint/2010/main" val="18220418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1">
    <p:bg>
      <p:bgPr>
        <a:solidFill>
          <a:srgbClr val="4472C4"/>
        </a:solidFill>
        <a:effectLst/>
      </p:bgPr>
    </p:bg>
    <p:spTree>
      <p:nvGrpSpPr>
        <p:cNvPr id="1" name=""/>
        <p:cNvGrpSpPr/>
        <p:nvPr/>
      </p:nvGrpSpPr>
      <p:grpSpPr>
        <a:xfrm>
          <a:off x="0" y="0"/>
          <a:ext cx="0" cy="0"/>
          <a:chOff x="0" y="0"/>
          <a:chExt cx="0" cy="0"/>
        </a:xfrm>
      </p:grpSpPr>
      <p:sp>
        <p:nvSpPr>
          <p:cNvPr id="2" name="Object 1"/>
          <p:cNvSpPr/>
          <p:nvPr/>
        </p:nvSpPr>
        <p:spPr>
          <a:xfrm>
            <a:off x="95226" y="885985"/>
            <a:ext cx="9207376" cy="334054"/>
          </a:xfrm>
          <a:prstGeom prst="rect">
            <a:avLst/>
          </a:prstGeom>
          <a:noFill/>
        </p:spPr>
        <p:txBody>
          <a:bodyPr wrap="square" lIns="0" tIns="0" rIns="0" bIns="0" rtlCol="0" anchor="ctr"/>
          <a:lstStyle/>
          <a:p>
            <a:pPr algn="ctr">
              <a:spcAft>
                <a:spcPts val="600"/>
              </a:spcAft>
              <a:buNone/>
            </a:pPr>
            <a:r>
              <a:rPr lang="en-US" sz="3800" dirty="0">
                <a:solidFill>
                  <a:srgbClr val="FFFFFF"/>
                </a:solidFill>
                <a:latin typeface="Calibri" pitchFamily="34" charset="0"/>
                <a:ea typeface="Calibri" pitchFamily="34" charset="-122"/>
                <a:cs typeface="Calibri" pitchFamily="34" charset="-120"/>
              </a:rPr>
              <a:t>Design principles</a:t>
            </a:r>
            <a:endParaRPr lang="en-US" dirty="0"/>
          </a:p>
        </p:txBody>
      </p:sp>
      <p:sp>
        <p:nvSpPr>
          <p:cNvPr id="3" name="Object 2"/>
          <p:cNvSpPr/>
          <p:nvPr/>
        </p:nvSpPr>
        <p:spPr>
          <a:xfrm>
            <a:off x="95226" y="447563"/>
            <a:ext cx="9207376" cy="181311"/>
          </a:xfrm>
          <a:prstGeom prst="rect">
            <a:avLst/>
          </a:prstGeom>
          <a:noFill/>
        </p:spPr>
        <p:txBody>
          <a:bodyPr wrap="square" lIns="0" tIns="0" rIns="0" bIns="0" rtlCol="0" anchor="ctr"/>
          <a:lstStyle/>
          <a:p>
            <a:pPr algn="ctr">
              <a:spcAft>
                <a:spcPts val="600"/>
              </a:spcAft>
              <a:buNone/>
            </a:pPr>
            <a:endParaRPr lang="en-US" dirty="0"/>
          </a:p>
        </p:txBody>
      </p:sp>
      <p:sp>
        <p:nvSpPr>
          <p:cNvPr id="4" name="Object 3"/>
          <p:cNvSpPr/>
          <p:nvPr/>
        </p:nvSpPr>
        <p:spPr>
          <a:xfrm>
            <a:off x="9397828" y="0"/>
            <a:ext cx="2800646" cy="6865808"/>
          </a:xfrm>
          <a:prstGeom prst="rect">
            <a:avLst/>
          </a:prstGeom>
          <a:solidFill>
            <a:srgbClr val="FFFFFF"/>
          </a:solidFill>
        </p:spPr>
      </p:sp>
      <p:pic>
        <p:nvPicPr>
          <p:cNvPr id="5" name="Object 4" descr="preencoded.png"/>
          <p:cNvPicPr>
            <a:picLocks noChangeAspect="1"/>
          </p:cNvPicPr>
          <p:nvPr/>
        </p:nvPicPr>
        <p:blipFill>
          <a:blip r:embed="rId3"/>
          <a:srcRect l="45372" r="27436"/>
          <a:stretch/>
        </p:blipFill>
        <p:spPr>
          <a:xfrm>
            <a:off x="9397828" y="0"/>
            <a:ext cx="2800646" cy="6865808"/>
          </a:xfrm>
          <a:prstGeom prst="rect">
            <a:avLst/>
          </a:prstGeom>
        </p:spPr>
      </p:pic>
      <p:sp>
        <p:nvSpPr>
          <p:cNvPr id="8" name="Object 7"/>
          <p:cNvSpPr/>
          <p:nvPr/>
        </p:nvSpPr>
        <p:spPr>
          <a:xfrm>
            <a:off x="2460282" y="2664999"/>
            <a:ext cx="5429526" cy="242408"/>
          </a:xfrm>
          <a:prstGeom prst="rect">
            <a:avLst/>
          </a:prstGeom>
          <a:noFill/>
        </p:spPr>
        <p:txBody>
          <a:bodyPr wrap="square" lIns="0" tIns="0" rIns="0" bIns="0" rtlCol="0" anchor="ctr"/>
          <a:lstStyle/>
          <a:p>
            <a:pPr algn="l">
              <a:spcAft>
                <a:spcPts val="600"/>
              </a:spcAft>
              <a:buNone/>
            </a:pPr>
            <a:endParaRPr lang="en-US" dirty="0"/>
          </a:p>
        </p:txBody>
      </p:sp>
      <p:sp>
        <p:nvSpPr>
          <p:cNvPr id="11" name="Object 10"/>
          <p:cNvSpPr/>
          <p:nvPr/>
        </p:nvSpPr>
        <p:spPr>
          <a:xfrm>
            <a:off x="2460282" y="3354970"/>
            <a:ext cx="5429526" cy="242408"/>
          </a:xfrm>
          <a:prstGeom prst="rect">
            <a:avLst/>
          </a:prstGeom>
          <a:noFill/>
        </p:spPr>
        <p:txBody>
          <a:bodyPr wrap="square" lIns="0" tIns="0" rIns="0" bIns="0" rtlCol="0" anchor="ctr"/>
          <a:lstStyle/>
          <a:p>
            <a:pPr algn="l">
              <a:spcAft>
                <a:spcPts val="600"/>
              </a:spcAft>
              <a:buNone/>
            </a:pPr>
            <a:endParaRPr lang="en-US" dirty="0"/>
          </a:p>
        </p:txBody>
      </p:sp>
      <p:sp>
        <p:nvSpPr>
          <p:cNvPr id="14" name="Object 13"/>
          <p:cNvSpPr/>
          <p:nvPr/>
        </p:nvSpPr>
        <p:spPr>
          <a:xfrm>
            <a:off x="2460282" y="4044942"/>
            <a:ext cx="5429526" cy="242408"/>
          </a:xfrm>
          <a:prstGeom prst="rect">
            <a:avLst/>
          </a:prstGeom>
          <a:noFill/>
        </p:spPr>
        <p:txBody>
          <a:bodyPr wrap="square" lIns="0" tIns="0" rIns="0" bIns="0" rtlCol="0" anchor="ctr"/>
          <a:lstStyle/>
          <a:p>
            <a:pPr algn="l">
              <a:spcAft>
                <a:spcPts val="600"/>
              </a:spcAft>
              <a:buNone/>
            </a:pPr>
            <a:endParaRPr lang="en-US" dirty="0"/>
          </a:p>
        </p:txBody>
      </p:sp>
      <p:sp>
        <p:nvSpPr>
          <p:cNvPr id="17" name="Object 16"/>
          <p:cNvSpPr/>
          <p:nvPr/>
        </p:nvSpPr>
        <p:spPr>
          <a:xfrm>
            <a:off x="2460282" y="4734913"/>
            <a:ext cx="5429526" cy="242408"/>
          </a:xfrm>
          <a:prstGeom prst="rect">
            <a:avLst/>
          </a:prstGeom>
          <a:noFill/>
        </p:spPr>
        <p:txBody>
          <a:bodyPr wrap="square" lIns="0" tIns="0" rIns="0" bIns="0" rtlCol="0" anchor="ctr"/>
          <a:lstStyle/>
          <a:p>
            <a:pPr algn="l">
              <a:spcAft>
                <a:spcPts val="600"/>
              </a:spcAft>
              <a:buNone/>
            </a:pPr>
            <a:endParaRPr lang="en-US" dirty="0"/>
          </a:p>
        </p:txBody>
      </p:sp>
      <p:sp>
        <p:nvSpPr>
          <p:cNvPr id="20" name="Object 19"/>
          <p:cNvSpPr/>
          <p:nvPr/>
        </p:nvSpPr>
        <p:spPr>
          <a:xfrm>
            <a:off x="2460282" y="5424884"/>
            <a:ext cx="5429526" cy="242408"/>
          </a:xfrm>
          <a:prstGeom prst="rect">
            <a:avLst/>
          </a:prstGeom>
          <a:noFill/>
        </p:spPr>
        <p:txBody>
          <a:bodyPr wrap="square" lIns="0" tIns="0" rIns="0" bIns="0" rtlCol="0" anchor="ctr"/>
          <a:lstStyle/>
          <a:p>
            <a:pPr algn="l">
              <a:spcAft>
                <a:spcPts val="600"/>
              </a:spcAft>
              <a:buNone/>
            </a:pPr>
            <a:endParaRPr lang="en-US" dirty="0"/>
          </a:p>
        </p:txBody>
      </p:sp>
      <p:sp>
        <p:nvSpPr>
          <p:cNvPr id="21" name="TextBox 20">
            <a:extLst>
              <a:ext uri="{FF2B5EF4-FFF2-40B4-BE49-F238E27FC236}">
                <a16:creationId xmlns:a16="http://schemas.microsoft.com/office/drawing/2014/main" id="{8D686216-D7D8-AD62-233D-7FFAC81E6181}"/>
              </a:ext>
            </a:extLst>
          </p:cNvPr>
          <p:cNvSpPr txBox="1"/>
          <p:nvPr/>
        </p:nvSpPr>
        <p:spPr>
          <a:xfrm>
            <a:off x="387927" y="1911927"/>
            <a:ext cx="8382000" cy="3539430"/>
          </a:xfrm>
          <a:prstGeom prst="rect">
            <a:avLst/>
          </a:prstGeom>
          <a:noFill/>
        </p:spPr>
        <p:txBody>
          <a:bodyPr wrap="square" rtlCol="0">
            <a:spAutoFit/>
          </a:bodyPr>
          <a:lstStyle/>
          <a:p>
            <a:pPr marL="285750" indent="-285750">
              <a:buFont typeface="Arial" panose="020B0604020202020204" pitchFamily="34" charset="0"/>
              <a:buChar char="•"/>
            </a:pPr>
            <a:r>
              <a:rPr lang="en-US" sz="3200" b="1" dirty="0"/>
              <a:t>Subscription democratization</a:t>
            </a:r>
          </a:p>
          <a:p>
            <a:pPr marL="285750" indent="-285750">
              <a:buFont typeface="Arial" panose="020B0604020202020204" pitchFamily="34" charset="0"/>
              <a:buChar char="•"/>
            </a:pPr>
            <a:r>
              <a:rPr lang="en-US" sz="3200" b="1" dirty="0"/>
              <a:t>Policy-driven governance</a:t>
            </a:r>
          </a:p>
          <a:p>
            <a:pPr marL="285750" indent="-285750">
              <a:buFont typeface="Arial" panose="020B0604020202020204" pitchFamily="34" charset="0"/>
              <a:buChar char="•"/>
            </a:pPr>
            <a:r>
              <a:rPr lang="en-US" sz="3200" b="1" dirty="0"/>
              <a:t>Single control and management plane</a:t>
            </a:r>
          </a:p>
          <a:p>
            <a:pPr marL="285750" indent="-285750">
              <a:buFont typeface="Arial" panose="020B0604020202020204" pitchFamily="34" charset="0"/>
              <a:buChar char="•"/>
            </a:pPr>
            <a:r>
              <a:rPr lang="en-US" sz="3200" b="1" dirty="0"/>
              <a:t>Application-centric and archetype-neutral</a:t>
            </a:r>
          </a:p>
          <a:p>
            <a:pPr marL="285750" indent="-285750">
              <a:buFont typeface="Arial" panose="020B0604020202020204" pitchFamily="34" charset="0"/>
              <a:buChar char="•"/>
            </a:pPr>
            <a:r>
              <a:rPr lang="en-US" sz="3200" b="1" dirty="0"/>
              <a:t>Aligning Azure-native design and road maps</a:t>
            </a:r>
            <a:endParaRPr lang="nl-NL" b="1" dirty="0"/>
          </a:p>
        </p:txBody>
      </p:sp>
    </p:spTree>
    <p:extLst>
      <p:ext uri="{BB962C8B-B14F-4D97-AF65-F5344CB8AC3E}">
        <p14:creationId xmlns:p14="http://schemas.microsoft.com/office/powerpoint/2010/main" val="4216234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4472C4"/>
        </a:solidFill>
        <a:effectLst/>
      </p:bgPr>
    </p:bg>
    <p:spTree>
      <p:nvGrpSpPr>
        <p:cNvPr id="1" name=""/>
        <p:cNvGrpSpPr/>
        <p:nvPr/>
      </p:nvGrpSpPr>
      <p:grpSpPr>
        <a:xfrm>
          <a:off x="0" y="0"/>
          <a:ext cx="0" cy="0"/>
          <a:chOff x="0" y="0"/>
          <a:chExt cx="0" cy="0"/>
        </a:xfrm>
      </p:grpSpPr>
      <p:sp>
        <p:nvSpPr>
          <p:cNvPr id="2" name="Object 1"/>
          <p:cNvSpPr/>
          <p:nvPr/>
        </p:nvSpPr>
        <p:spPr>
          <a:xfrm>
            <a:off x="95226" y="885985"/>
            <a:ext cx="9207376" cy="334054"/>
          </a:xfrm>
          <a:prstGeom prst="rect">
            <a:avLst/>
          </a:prstGeom>
          <a:noFill/>
        </p:spPr>
        <p:txBody>
          <a:bodyPr wrap="square" lIns="0" tIns="0" rIns="0" bIns="0" rtlCol="0" anchor="ctr"/>
          <a:lstStyle/>
          <a:p>
            <a:pPr algn="ctr">
              <a:spcAft>
                <a:spcPts val="600"/>
              </a:spcAft>
              <a:buNone/>
            </a:pPr>
            <a:r>
              <a:rPr lang="en-US" sz="3800" dirty="0">
                <a:solidFill>
                  <a:srgbClr val="FFFFFF"/>
                </a:solidFill>
                <a:latin typeface="Calibri" pitchFamily="34" charset="0"/>
                <a:ea typeface="Calibri" pitchFamily="34" charset="-122"/>
                <a:cs typeface="Calibri" pitchFamily="34" charset="-120"/>
              </a:rPr>
              <a:t>Design principles</a:t>
            </a:r>
            <a:endParaRPr lang="en-US" dirty="0"/>
          </a:p>
        </p:txBody>
      </p:sp>
      <p:sp>
        <p:nvSpPr>
          <p:cNvPr id="3" name="Object 2"/>
          <p:cNvSpPr/>
          <p:nvPr/>
        </p:nvSpPr>
        <p:spPr>
          <a:xfrm>
            <a:off x="95226" y="447563"/>
            <a:ext cx="9207376" cy="181311"/>
          </a:xfrm>
          <a:prstGeom prst="rect">
            <a:avLst/>
          </a:prstGeom>
          <a:noFill/>
        </p:spPr>
        <p:txBody>
          <a:bodyPr wrap="square" lIns="0" tIns="0" rIns="0" bIns="0" rtlCol="0" anchor="ctr"/>
          <a:lstStyle/>
          <a:p>
            <a:pPr algn="ctr">
              <a:spcAft>
                <a:spcPts val="600"/>
              </a:spcAft>
              <a:buNone/>
            </a:pPr>
            <a:endParaRPr lang="en-US" dirty="0"/>
          </a:p>
        </p:txBody>
      </p:sp>
      <p:sp>
        <p:nvSpPr>
          <p:cNvPr id="4" name="Object 3"/>
          <p:cNvSpPr/>
          <p:nvPr/>
        </p:nvSpPr>
        <p:spPr>
          <a:xfrm>
            <a:off x="9397828" y="0"/>
            <a:ext cx="2800646" cy="6865808"/>
          </a:xfrm>
          <a:prstGeom prst="rect">
            <a:avLst/>
          </a:prstGeom>
          <a:solidFill>
            <a:srgbClr val="FFFFFF"/>
          </a:solidFill>
        </p:spPr>
      </p:sp>
      <p:pic>
        <p:nvPicPr>
          <p:cNvPr id="5" name="Object 4" descr="preencoded.png"/>
          <p:cNvPicPr>
            <a:picLocks noChangeAspect="1"/>
          </p:cNvPicPr>
          <p:nvPr/>
        </p:nvPicPr>
        <p:blipFill>
          <a:blip r:embed="rId3"/>
          <a:srcRect l="45372" r="27436"/>
          <a:stretch/>
        </p:blipFill>
        <p:spPr>
          <a:xfrm>
            <a:off x="9397828" y="0"/>
            <a:ext cx="2800646" cy="6865808"/>
          </a:xfrm>
          <a:prstGeom prst="rect">
            <a:avLst/>
          </a:prstGeom>
        </p:spPr>
      </p:pic>
      <p:sp>
        <p:nvSpPr>
          <p:cNvPr id="8" name="Object 7"/>
          <p:cNvSpPr/>
          <p:nvPr/>
        </p:nvSpPr>
        <p:spPr>
          <a:xfrm>
            <a:off x="2460282" y="2664999"/>
            <a:ext cx="5429526" cy="242408"/>
          </a:xfrm>
          <a:prstGeom prst="rect">
            <a:avLst/>
          </a:prstGeom>
          <a:noFill/>
        </p:spPr>
        <p:txBody>
          <a:bodyPr wrap="square" lIns="0" tIns="0" rIns="0" bIns="0" rtlCol="0" anchor="ctr"/>
          <a:lstStyle/>
          <a:p>
            <a:pPr algn="l">
              <a:spcAft>
                <a:spcPts val="600"/>
              </a:spcAft>
              <a:buNone/>
            </a:pPr>
            <a:endParaRPr lang="en-US" dirty="0"/>
          </a:p>
        </p:txBody>
      </p:sp>
      <p:sp>
        <p:nvSpPr>
          <p:cNvPr id="11" name="Object 10"/>
          <p:cNvSpPr/>
          <p:nvPr/>
        </p:nvSpPr>
        <p:spPr>
          <a:xfrm>
            <a:off x="2460282" y="3354970"/>
            <a:ext cx="5429526" cy="242408"/>
          </a:xfrm>
          <a:prstGeom prst="rect">
            <a:avLst/>
          </a:prstGeom>
          <a:noFill/>
        </p:spPr>
        <p:txBody>
          <a:bodyPr wrap="square" lIns="0" tIns="0" rIns="0" bIns="0" rtlCol="0" anchor="ctr"/>
          <a:lstStyle/>
          <a:p>
            <a:pPr algn="l">
              <a:spcAft>
                <a:spcPts val="600"/>
              </a:spcAft>
              <a:buNone/>
            </a:pPr>
            <a:endParaRPr lang="en-US" dirty="0"/>
          </a:p>
        </p:txBody>
      </p:sp>
      <p:sp>
        <p:nvSpPr>
          <p:cNvPr id="14" name="Object 13"/>
          <p:cNvSpPr/>
          <p:nvPr/>
        </p:nvSpPr>
        <p:spPr>
          <a:xfrm>
            <a:off x="2460282" y="4044942"/>
            <a:ext cx="5429526" cy="242408"/>
          </a:xfrm>
          <a:prstGeom prst="rect">
            <a:avLst/>
          </a:prstGeom>
          <a:noFill/>
        </p:spPr>
        <p:txBody>
          <a:bodyPr wrap="square" lIns="0" tIns="0" rIns="0" bIns="0" rtlCol="0" anchor="ctr"/>
          <a:lstStyle/>
          <a:p>
            <a:pPr algn="l">
              <a:spcAft>
                <a:spcPts val="600"/>
              </a:spcAft>
              <a:buNone/>
            </a:pPr>
            <a:endParaRPr lang="en-US" dirty="0"/>
          </a:p>
        </p:txBody>
      </p:sp>
      <p:sp>
        <p:nvSpPr>
          <p:cNvPr id="17" name="Object 16"/>
          <p:cNvSpPr/>
          <p:nvPr/>
        </p:nvSpPr>
        <p:spPr>
          <a:xfrm>
            <a:off x="2460282" y="4734913"/>
            <a:ext cx="5429526" cy="242408"/>
          </a:xfrm>
          <a:prstGeom prst="rect">
            <a:avLst/>
          </a:prstGeom>
          <a:noFill/>
        </p:spPr>
        <p:txBody>
          <a:bodyPr wrap="square" lIns="0" tIns="0" rIns="0" bIns="0" rtlCol="0" anchor="ctr"/>
          <a:lstStyle/>
          <a:p>
            <a:pPr algn="l">
              <a:spcAft>
                <a:spcPts val="600"/>
              </a:spcAft>
              <a:buNone/>
            </a:pPr>
            <a:endParaRPr lang="en-US" dirty="0"/>
          </a:p>
        </p:txBody>
      </p:sp>
      <p:sp>
        <p:nvSpPr>
          <p:cNvPr id="20" name="Object 19"/>
          <p:cNvSpPr/>
          <p:nvPr/>
        </p:nvSpPr>
        <p:spPr>
          <a:xfrm>
            <a:off x="2460282" y="5424884"/>
            <a:ext cx="5429526" cy="242408"/>
          </a:xfrm>
          <a:prstGeom prst="rect">
            <a:avLst/>
          </a:prstGeom>
          <a:noFill/>
        </p:spPr>
        <p:txBody>
          <a:bodyPr wrap="square" lIns="0" tIns="0" rIns="0" bIns="0" rtlCol="0" anchor="ctr"/>
          <a:lstStyle/>
          <a:p>
            <a:pPr algn="l">
              <a:spcAft>
                <a:spcPts val="600"/>
              </a:spcAft>
              <a:buNone/>
            </a:pPr>
            <a:endParaRPr lang="en-US" dirty="0"/>
          </a:p>
        </p:txBody>
      </p:sp>
      <p:sp>
        <p:nvSpPr>
          <p:cNvPr id="21" name="TextBox 20">
            <a:extLst>
              <a:ext uri="{FF2B5EF4-FFF2-40B4-BE49-F238E27FC236}">
                <a16:creationId xmlns:a16="http://schemas.microsoft.com/office/drawing/2014/main" id="{8D686216-D7D8-AD62-233D-7FFAC81E6181}"/>
              </a:ext>
            </a:extLst>
          </p:cNvPr>
          <p:cNvSpPr txBox="1"/>
          <p:nvPr/>
        </p:nvSpPr>
        <p:spPr>
          <a:xfrm>
            <a:off x="387927" y="1911927"/>
            <a:ext cx="8382000" cy="3539430"/>
          </a:xfrm>
          <a:prstGeom prst="rect">
            <a:avLst/>
          </a:prstGeom>
          <a:noFill/>
        </p:spPr>
        <p:txBody>
          <a:bodyPr wrap="square" rtlCol="0">
            <a:spAutoFit/>
          </a:bodyPr>
          <a:lstStyle/>
          <a:p>
            <a:pPr marL="285750" indent="-285750">
              <a:buFont typeface="Arial" panose="020B0604020202020204" pitchFamily="34" charset="0"/>
              <a:buChar char="•"/>
            </a:pPr>
            <a:r>
              <a:rPr lang="en-US" sz="3200" b="1" dirty="0"/>
              <a:t>Subscription democratization</a:t>
            </a:r>
          </a:p>
          <a:p>
            <a:pPr marL="285750" indent="-285750">
              <a:buFont typeface="Arial" panose="020B0604020202020204" pitchFamily="34" charset="0"/>
              <a:buChar char="•"/>
            </a:pPr>
            <a:r>
              <a:rPr lang="en-US" sz="3200" b="1" dirty="0"/>
              <a:t>Policy-driven governance</a:t>
            </a:r>
          </a:p>
          <a:p>
            <a:pPr marL="285750" indent="-285750">
              <a:buFont typeface="Arial" panose="020B0604020202020204" pitchFamily="34" charset="0"/>
              <a:buChar char="•"/>
            </a:pPr>
            <a:r>
              <a:rPr lang="en-US" sz="3200" b="1" dirty="0"/>
              <a:t>Single control and management plane</a:t>
            </a:r>
          </a:p>
          <a:p>
            <a:pPr marL="285750" indent="-285750">
              <a:buFont typeface="Arial" panose="020B0604020202020204" pitchFamily="34" charset="0"/>
              <a:buChar char="•"/>
            </a:pPr>
            <a:r>
              <a:rPr lang="en-US" sz="3200" b="1" dirty="0"/>
              <a:t>Application-centric and archetype-neutral</a:t>
            </a:r>
          </a:p>
          <a:p>
            <a:pPr marL="285750" indent="-285750">
              <a:buFont typeface="Arial" panose="020B0604020202020204" pitchFamily="34" charset="0"/>
              <a:buChar char="•"/>
            </a:pPr>
            <a:r>
              <a:rPr lang="en-US" sz="3200" b="1" dirty="0"/>
              <a:t>Aligning Azure-native design and road maps</a:t>
            </a:r>
            <a:endParaRPr lang="nl-NL" b="1" dirty="0"/>
          </a:p>
        </p:txBody>
      </p:sp>
    </p:spTree>
    <p:extLst>
      <p:ext uri="{BB962C8B-B14F-4D97-AF65-F5344CB8AC3E}">
        <p14:creationId xmlns:p14="http://schemas.microsoft.com/office/powerpoint/2010/main" val="36458246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4472C4"/>
        </a:solidFill>
        <a:effectLst/>
      </p:bgPr>
    </p:bg>
    <p:spTree>
      <p:nvGrpSpPr>
        <p:cNvPr id="1" name=""/>
        <p:cNvGrpSpPr/>
        <p:nvPr/>
      </p:nvGrpSpPr>
      <p:grpSpPr>
        <a:xfrm>
          <a:off x="0" y="0"/>
          <a:ext cx="0" cy="0"/>
          <a:chOff x="0" y="0"/>
          <a:chExt cx="0" cy="0"/>
        </a:xfrm>
      </p:grpSpPr>
      <p:sp>
        <p:nvSpPr>
          <p:cNvPr id="2" name="Object 1"/>
          <p:cNvSpPr/>
          <p:nvPr/>
        </p:nvSpPr>
        <p:spPr>
          <a:xfrm>
            <a:off x="95226" y="885985"/>
            <a:ext cx="9207376" cy="334054"/>
          </a:xfrm>
          <a:prstGeom prst="rect">
            <a:avLst/>
          </a:prstGeom>
          <a:noFill/>
        </p:spPr>
        <p:txBody>
          <a:bodyPr wrap="square" lIns="0" tIns="0" rIns="0" bIns="0" rtlCol="0" anchor="ctr"/>
          <a:lstStyle/>
          <a:p>
            <a:pPr algn="ctr">
              <a:spcAft>
                <a:spcPts val="600"/>
              </a:spcAft>
              <a:buNone/>
            </a:pPr>
            <a:r>
              <a:rPr lang="en-US" sz="3800" dirty="0">
                <a:solidFill>
                  <a:srgbClr val="FFFFFF"/>
                </a:solidFill>
                <a:latin typeface="Calibri" pitchFamily="34" charset="0"/>
                <a:ea typeface="Calibri" pitchFamily="34" charset="-122"/>
                <a:cs typeface="Calibri" pitchFamily="34" charset="-120"/>
              </a:rPr>
              <a:t>Critical design areas</a:t>
            </a:r>
            <a:endParaRPr lang="en-US" dirty="0"/>
          </a:p>
        </p:txBody>
      </p:sp>
      <p:sp>
        <p:nvSpPr>
          <p:cNvPr id="3" name="Object 2"/>
          <p:cNvSpPr/>
          <p:nvPr/>
        </p:nvSpPr>
        <p:spPr>
          <a:xfrm>
            <a:off x="95226" y="447563"/>
            <a:ext cx="9207376" cy="181311"/>
          </a:xfrm>
          <a:prstGeom prst="rect">
            <a:avLst/>
          </a:prstGeom>
          <a:noFill/>
        </p:spPr>
        <p:txBody>
          <a:bodyPr wrap="square" lIns="0" tIns="0" rIns="0" bIns="0" rtlCol="0" anchor="ctr"/>
          <a:lstStyle/>
          <a:p>
            <a:pPr algn="ctr">
              <a:spcAft>
                <a:spcPts val="600"/>
              </a:spcAft>
              <a:buNone/>
            </a:pPr>
            <a:endParaRPr lang="en-US" dirty="0"/>
          </a:p>
        </p:txBody>
      </p:sp>
      <p:sp>
        <p:nvSpPr>
          <p:cNvPr id="4" name="Object 3"/>
          <p:cNvSpPr/>
          <p:nvPr/>
        </p:nvSpPr>
        <p:spPr>
          <a:xfrm>
            <a:off x="9397828" y="0"/>
            <a:ext cx="2800646" cy="6865808"/>
          </a:xfrm>
          <a:prstGeom prst="rect">
            <a:avLst/>
          </a:prstGeom>
          <a:solidFill>
            <a:srgbClr val="FFFFFF"/>
          </a:solidFill>
        </p:spPr>
      </p:sp>
      <p:pic>
        <p:nvPicPr>
          <p:cNvPr id="5" name="Object 4" descr="preencoded.png"/>
          <p:cNvPicPr>
            <a:picLocks noChangeAspect="1"/>
          </p:cNvPicPr>
          <p:nvPr/>
        </p:nvPicPr>
        <p:blipFill>
          <a:blip r:embed="rId3"/>
          <a:srcRect l="45372" r="27436"/>
          <a:stretch/>
        </p:blipFill>
        <p:spPr>
          <a:xfrm>
            <a:off x="9397828" y="0"/>
            <a:ext cx="2800646" cy="6865808"/>
          </a:xfrm>
          <a:prstGeom prst="rect">
            <a:avLst/>
          </a:prstGeom>
        </p:spPr>
      </p:pic>
      <p:sp>
        <p:nvSpPr>
          <p:cNvPr id="8" name="Object 7"/>
          <p:cNvSpPr/>
          <p:nvPr/>
        </p:nvSpPr>
        <p:spPr>
          <a:xfrm>
            <a:off x="2460282" y="2664999"/>
            <a:ext cx="5429526" cy="242408"/>
          </a:xfrm>
          <a:prstGeom prst="rect">
            <a:avLst/>
          </a:prstGeom>
          <a:noFill/>
        </p:spPr>
        <p:txBody>
          <a:bodyPr wrap="square" lIns="0" tIns="0" rIns="0" bIns="0" rtlCol="0" anchor="ctr"/>
          <a:lstStyle/>
          <a:p>
            <a:pPr algn="l">
              <a:spcAft>
                <a:spcPts val="600"/>
              </a:spcAft>
              <a:buNone/>
            </a:pPr>
            <a:endParaRPr lang="en-US" dirty="0"/>
          </a:p>
        </p:txBody>
      </p:sp>
      <p:sp>
        <p:nvSpPr>
          <p:cNvPr id="11" name="Object 10"/>
          <p:cNvSpPr/>
          <p:nvPr/>
        </p:nvSpPr>
        <p:spPr>
          <a:xfrm>
            <a:off x="2460282" y="3354970"/>
            <a:ext cx="5429526" cy="242408"/>
          </a:xfrm>
          <a:prstGeom prst="rect">
            <a:avLst/>
          </a:prstGeom>
          <a:noFill/>
        </p:spPr>
        <p:txBody>
          <a:bodyPr wrap="square" lIns="0" tIns="0" rIns="0" bIns="0" rtlCol="0" anchor="ctr"/>
          <a:lstStyle/>
          <a:p>
            <a:pPr algn="l">
              <a:spcAft>
                <a:spcPts val="600"/>
              </a:spcAft>
              <a:buNone/>
            </a:pPr>
            <a:endParaRPr lang="en-US" dirty="0"/>
          </a:p>
        </p:txBody>
      </p:sp>
      <p:sp>
        <p:nvSpPr>
          <p:cNvPr id="14" name="Object 13"/>
          <p:cNvSpPr/>
          <p:nvPr/>
        </p:nvSpPr>
        <p:spPr>
          <a:xfrm>
            <a:off x="2460282" y="4044942"/>
            <a:ext cx="5429526" cy="242408"/>
          </a:xfrm>
          <a:prstGeom prst="rect">
            <a:avLst/>
          </a:prstGeom>
          <a:noFill/>
        </p:spPr>
        <p:txBody>
          <a:bodyPr wrap="square" lIns="0" tIns="0" rIns="0" bIns="0" rtlCol="0" anchor="ctr"/>
          <a:lstStyle/>
          <a:p>
            <a:pPr algn="l">
              <a:spcAft>
                <a:spcPts val="600"/>
              </a:spcAft>
              <a:buNone/>
            </a:pPr>
            <a:endParaRPr lang="en-US" dirty="0"/>
          </a:p>
        </p:txBody>
      </p:sp>
      <p:sp>
        <p:nvSpPr>
          <p:cNvPr id="17" name="Object 16"/>
          <p:cNvSpPr/>
          <p:nvPr/>
        </p:nvSpPr>
        <p:spPr>
          <a:xfrm>
            <a:off x="2460282" y="4734913"/>
            <a:ext cx="5429526" cy="242408"/>
          </a:xfrm>
          <a:prstGeom prst="rect">
            <a:avLst/>
          </a:prstGeom>
          <a:noFill/>
        </p:spPr>
        <p:txBody>
          <a:bodyPr wrap="square" lIns="0" tIns="0" rIns="0" bIns="0" rtlCol="0" anchor="ctr"/>
          <a:lstStyle/>
          <a:p>
            <a:pPr algn="l">
              <a:spcAft>
                <a:spcPts val="600"/>
              </a:spcAft>
              <a:buNone/>
            </a:pPr>
            <a:endParaRPr lang="en-US" dirty="0"/>
          </a:p>
        </p:txBody>
      </p:sp>
      <p:sp>
        <p:nvSpPr>
          <p:cNvPr id="20" name="Object 19"/>
          <p:cNvSpPr/>
          <p:nvPr/>
        </p:nvSpPr>
        <p:spPr>
          <a:xfrm>
            <a:off x="2460282" y="5424884"/>
            <a:ext cx="5429526" cy="242408"/>
          </a:xfrm>
          <a:prstGeom prst="rect">
            <a:avLst/>
          </a:prstGeom>
          <a:noFill/>
        </p:spPr>
        <p:txBody>
          <a:bodyPr wrap="square" lIns="0" tIns="0" rIns="0" bIns="0" rtlCol="0" anchor="ctr"/>
          <a:lstStyle/>
          <a:p>
            <a:pPr algn="l">
              <a:spcAft>
                <a:spcPts val="600"/>
              </a:spcAft>
              <a:buNone/>
            </a:pPr>
            <a:endParaRPr lang="en-US" dirty="0"/>
          </a:p>
        </p:txBody>
      </p:sp>
      <p:sp>
        <p:nvSpPr>
          <p:cNvPr id="21" name="TextBox 20">
            <a:extLst>
              <a:ext uri="{FF2B5EF4-FFF2-40B4-BE49-F238E27FC236}">
                <a16:creationId xmlns:a16="http://schemas.microsoft.com/office/drawing/2014/main" id="{8D686216-D7D8-AD62-233D-7FFAC81E6181}"/>
              </a:ext>
            </a:extLst>
          </p:cNvPr>
          <p:cNvSpPr txBox="1"/>
          <p:nvPr/>
        </p:nvSpPr>
        <p:spPr>
          <a:xfrm>
            <a:off x="387927" y="1911927"/>
            <a:ext cx="8382000" cy="4708981"/>
          </a:xfrm>
          <a:prstGeom prst="rect">
            <a:avLst/>
          </a:prstGeom>
          <a:noFill/>
        </p:spPr>
        <p:txBody>
          <a:bodyPr wrap="square" rtlCol="0">
            <a:spAutoFit/>
          </a:bodyPr>
          <a:lstStyle/>
          <a:p>
            <a:pPr marL="285750" indent="-285750">
              <a:buFont typeface="Arial" panose="020B0604020202020204" pitchFamily="34" charset="0"/>
              <a:buChar char="•"/>
            </a:pPr>
            <a:r>
              <a:rPr lang="en-US" b="1" dirty="0"/>
              <a:t>The eight critical design areas are intended to support the translation of customer requirements to Azure constructs and capabilities, to address the mismatch between on-premises infrastructure and cloud-design which typically creates dissonance and friction with respect to the Enterprise-Scale definition and Azure adoption.</a:t>
            </a:r>
          </a:p>
          <a:p>
            <a:pPr marL="285750" indent="-285750">
              <a:buFont typeface="Arial" panose="020B0604020202020204" pitchFamily="34" charset="0"/>
              <a:buChar char="•"/>
            </a:pPr>
            <a:endParaRPr lang="en-US" b="1" dirty="0"/>
          </a:p>
          <a:p>
            <a:pPr marL="285750" indent="-285750">
              <a:buFont typeface="Arial" panose="020B0604020202020204" pitchFamily="34" charset="0"/>
              <a:buChar char="•"/>
            </a:pPr>
            <a:r>
              <a:rPr lang="en-US" sz="2400" b="1" dirty="0">
                <a:solidFill>
                  <a:srgbClr val="FFC000"/>
                </a:solidFill>
              </a:rPr>
              <a:t>Billing and Active Directory tenants</a:t>
            </a:r>
          </a:p>
          <a:p>
            <a:pPr marL="285750" indent="-285750">
              <a:buFont typeface="Arial" panose="020B0604020202020204" pitchFamily="34" charset="0"/>
              <a:buChar char="•"/>
            </a:pPr>
            <a:r>
              <a:rPr lang="en-US" sz="2400" b="1" dirty="0">
                <a:solidFill>
                  <a:srgbClr val="FFC000"/>
                </a:solidFill>
              </a:rPr>
              <a:t>Identity and access management</a:t>
            </a:r>
          </a:p>
          <a:p>
            <a:pPr marL="285750" indent="-285750">
              <a:buFont typeface="Arial" panose="020B0604020202020204" pitchFamily="34" charset="0"/>
              <a:buChar char="•"/>
            </a:pPr>
            <a:r>
              <a:rPr lang="en-US" sz="2400" b="1" dirty="0">
                <a:solidFill>
                  <a:srgbClr val="FFC000"/>
                </a:solidFill>
              </a:rPr>
              <a:t>Network topology and connectivity</a:t>
            </a:r>
          </a:p>
          <a:p>
            <a:pPr marL="285750" indent="-285750">
              <a:buFont typeface="Arial" panose="020B0604020202020204" pitchFamily="34" charset="0"/>
              <a:buChar char="•"/>
            </a:pPr>
            <a:r>
              <a:rPr lang="en-US" sz="2400" b="1" dirty="0">
                <a:solidFill>
                  <a:srgbClr val="FFC000"/>
                </a:solidFill>
              </a:rPr>
              <a:t>Resource organization</a:t>
            </a:r>
          </a:p>
          <a:p>
            <a:pPr marL="285750" indent="-285750">
              <a:buFont typeface="Arial" panose="020B0604020202020204" pitchFamily="34" charset="0"/>
              <a:buChar char="•"/>
            </a:pPr>
            <a:r>
              <a:rPr lang="en-US" sz="2400" b="1" dirty="0">
                <a:solidFill>
                  <a:srgbClr val="FFC000"/>
                </a:solidFill>
              </a:rPr>
              <a:t>Security</a:t>
            </a:r>
          </a:p>
          <a:p>
            <a:pPr marL="285750" indent="-285750">
              <a:buFont typeface="Arial" panose="020B0604020202020204" pitchFamily="34" charset="0"/>
              <a:buChar char="•"/>
            </a:pPr>
            <a:r>
              <a:rPr lang="en-US" sz="2400" b="1" dirty="0">
                <a:solidFill>
                  <a:srgbClr val="FFC000"/>
                </a:solidFill>
              </a:rPr>
              <a:t>Management</a:t>
            </a:r>
          </a:p>
          <a:p>
            <a:pPr marL="285750" indent="-285750">
              <a:buFont typeface="Arial" panose="020B0604020202020204" pitchFamily="34" charset="0"/>
              <a:buChar char="•"/>
            </a:pPr>
            <a:r>
              <a:rPr lang="en-US" sz="2400" b="1" dirty="0">
                <a:solidFill>
                  <a:srgbClr val="FFC000"/>
                </a:solidFill>
              </a:rPr>
              <a:t>Governance</a:t>
            </a:r>
          </a:p>
          <a:p>
            <a:pPr marL="285750" indent="-285750">
              <a:buFont typeface="Arial" panose="020B0604020202020204" pitchFamily="34" charset="0"/>
              <a:buChar char="•"/>
            </a:pPr>
            <a:r>
              <a:rPr lang="en-US" sz="2400" b="1" dirty="0">
                <a:solidFill>
                  <a:srgbClr val="FFC000"/>
                </a:solidFill>
              </a:rPr>
              <a:t>Platform automation and DevOps</a:t>
            </a:r>
            <a:endParaRPr lang="nl-NL" sz="1400" b="1" dirty="0">
              <a:solidFill>
                <a:srgbClr val="FFC000"/>
              </a:solidFill>
            </a:endParaRPr>
          </a:p>
        </p:txBody>
      </p:sp>
    </p:spTree>
    <p:extLst>
      <p:ext uri="{BB962C8B-B14F-4D97-AF65-F5344CB8AC3E}">
        <p14:creationId xmlns:p14="http://schemas.microsoft.com/office/powerpoint/2010/main" val="25712520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1">
    <p:bg>
      <p:bgPr>
        <a:solidFill>
          <a:srgbClr val="000000"/>
        </a:solidFill>
        <a:effectLst/>
      </p:bgPr>
    </p:bg>
    <p:spTree>
      <p:nvGrpSpPr>
        <p:cNvPr id="1" name=""/>
        <p:cNvGrpSpPr/>
        <p:nvPr/>
      </p:nvGrpSpPr>
      <p:grpSpPr>
        <a:xfrm>
          <a:off x="0" y="0"/>
          <a:ext cx="0" cy="0"/>
          <a:chOff x="0" y="0"/>
          <a:chExt cx="0" cy="0"/>
        </a:xfrm>
      </p:grpSpPr>
      <p:pic>
        <p:nvPicPr>
          <p:cNvPr id="4" name="Picture 2" descr="Enterprise-Scale without connectivity">
            <a:hlinkClick r:id="rId3" action="ppaction://hlinkfile"/>
            <a:extLst>
              <a:ext uri="{FF2B5EF4-FFF2-40B4-BE49-F238E27FC236}">
                <a16:creationId xmlns:a16="http://schemas.microsoft.com/office/drawing/2014/main" id="{7005B8DB-472A-07BE-2617-37B86D13E75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4838" y="657225"/>
            <a:ext cx="10982325" cy="5543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506593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BAI_THEME_MODEL" val="{&quot;showLogo&quot;:true,&quot;logoScale&quot;:1,&quot;logoPosition&quot;:&quot;left&quot;,&quot;logoOffset&quot;:0,&quot;showMessage&quot;:true,&quot;showPageNum&quot;:true,&quot;logo&quot;:null,&quot;logo_dark&quot;:null,&quot;showFooterByDefault&quot;:null,&quot;footerMessage&quot;:&quot;©2022 Proprietary and Confidential. All Rights Reserved.&quot;,&quot;palette_name&quot;:&quot;custom&quot;,&quot;defaultSlideColor&quot;:&quot;theme&quot;,&quot;defaultBackgroundColor&quot;:&quot;background_light&quot;,&quot;styleFonts&quot;:1,&quot;styleFontWeight&quot;:&quot;heavy&quot;,&quot;styleElementStyle&quot;:&quot;filled&quot;,&quot;styleEffect&quot;:&quot;none&quot;,&quot;styleDesign&quot;:1,&quot;styleDecoration&quot;:&quot;none_center&quot;,&quot;styleHeaderAlignment&quot;:&quot;left&quot;,&quot;styleShape&quot;:&quot;circle&quot;,&quot;styleColor&quot;:&quot;slide&quot;,&quot;styleBackground&quot;:&quot;none&quot;,&quot;styleTitleFont&quot;:&quot;sourcesanspro&quot;,&quot;styleBodyFont&quot;:&quot;sourcesanspro&quot;,&quot;styleWeight&quot;:&quot;light&quot;,&quot;styleTitleSlide&quot;:&quot;bar_left&quot;,&quot;fontScale&quot;:1,&quot;iconStyle&quot;:&quot;chunky&quot;,&quot;cjkFont&quot;:&quot;jp&quot;,&quot;colors&quot;:{&quot;accent1&quot;:&quot;#ed7d31&quot;,&quot;accent2&quot;:&quot;#a5a5a5&quot;,&quot;accent3&quot;:&quot;#ffc000&quot;,&quot;accent4&quot;:&quot;#5b9bd5&quot;,&quot;background_accent&quot;:&quot;#e7e6e6&quot;,&quot;background_dark&quot;:&quot;#000000&quot;,&quot;background_light&quot;:&quot;#ffffff&quot;,&quot;chart1&quot;:&quot;#4472c4&quot;,&quot;chart2&quot;:&quot;#ed7d31&quot;,&quot;chart3&quot;:&quot;#a5a5a5&quot;,&quot;chart4&quot;:&quot;#ffc000&quot;,&quot;primary_dark&quot;:&quot;#000000&quot;,&quot;primary_light&quot;:&quot;#ffffff&quot;,&quot;secondary_dark&quot;:&quot;#44546a&quot;,&quot;secondary_light&quot;:&quot;#e7e6e6&quot;,&quot;theme&quot;:&quot;#4472c4&quot;,&quot;chart5&quot;:&quot;#5b9bd5&quot;,&quot;accent5&quot;:&quot;#70ad47&quot;,&quot;chart6&quot;:&quot;#70ad47&quot;},&quot;fontHeaderFontId&quot;:&quot;carlito&quot;,&quot;fontHeaderWeight&quot;:400,&quot;fontHeaderLetterSpacing&quot;:0,&quot;fontHeaderLineHeight&quot;:1.6,&quot;fontHeaderScaling&quot;:100,&quot;fontHeaderTextTransform&quot;:&quot;auto&quot;,&quot;fontTitleFontId&quot;:&quot;carlito&quot;,&quot;fontTitleWeight&quot;:400,&quot;fontTitleLetterSpacing&quot;:0,&quot;fontTitleLineHeight&quot;:1.6,&quot;fontTitleScaling&quot;:100,&quot;fontTitleTextTransform&quot;:&quot;auto&quot;,&quot;fontBodyFontId&quot;:&quot;carlito&quot;,&quot;fontBodyWeight&quot;:400,&quot;fontBodyLetterSpacing&quot;:0,&quot;fontBodyLineHeight&quot;:1.6,&quot;fontBodyScaling&quot;:100,&quot;fontBodyTextTransform&quot;:&quot;auto&quot;}"/>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525" row="6">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C53DBF2F-9EC6-4177-9D99-759159A73CFE}">
  <we:reference id="wa200003964" version="1.0.0.0" store="en-US" storeType="OMEX"/>
  <we:alternateReferences>
    <we:reference id="WA200003964" version="1.0.0.0" store=""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611</TotalTime>
  <Words>1478</Words>
  <Application>Microsoft Office PowerPoint</Application>
  <PresentationFormat>Widescreen</PresentationFormat>
  <Paragraphs>91</Paragraphs>
  <Slides>7</Slides>
  <Notes>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vt:i4>
      </vt:variant>
    </vt:vector>
  </HeadingPairs>
  <TitlesOfParts>
    <vt:vector size="12" baseType="lpstr">
      <vt:lpstr>-apple-system</vt:lpstr>
      <vt:lpstr>Arial</vt:lpstr>
      <vt:lpstr>Calibri</vt:lpstr>
      <vt:lpstr>Segoe UI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Enterprise Scale</dc:title>
  <dc:creator>Guido van Brakel</dc:creator>
  <cp:lastModifiedBy>Guido van Brakel</cp:lastModifiedBy>
  <cp:revision>11</cp:revision>
  <dcterms:created xsi:type="dcterms:W3CDTF">2022-09-14T23:01:44Z</dcterms:created>
  <dcterms:modified xsi:type="dcterms:W3CDTF">2022-09-15T23:00:13Z</dcterms:modified>
</cp:coreProperties>
</file>